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30"/>
  </p:notesMasterIdLst>
  <p:sldIdLst>
    <p:sldId id="256" r:id="rId2"/>
    <p:sldId id="257" r:id="rId3"/>
    <p:sldId id="279" r:id="rId4"/>
    <p:sldId id="268" r:id="rId5"/>
    <p:sldId id="289" r:id="rId6"/>
    <p:sldId id="288" r:id="rId7"/>
    <p:sldId id="271" r:id="rId8"/>
    <p:sldId id="278" r:id="rId9"/>
    <p:sldId id="283" r:id="rId10"/>
    <p:sldId id="284" r:id="rId11"/>
    <p:sldId id="285" r:id="rId12"/>
    <p:sldId id="287" r:id="rId13"/>
    <p:sldId id="259" r:id="rId14"/>
    <p:sldId id="270" r:id="rId15"/>
    <p:sldId id="272" r:id="rId16"/>
    <p:sldId id="260" r:id="rId17"/>
    <p:sldId id="261" r:id="rId18"/>
    <p:sldId id="275" r:id="rId19"/>
    <p:sldId id="276" r:id="rId20"/>
    <p:sldId id="280" r:id="rId21"/>
    <p:sldId id="282" r:id="rId22"/>
    <p:sldId id="263" r:id="rId23"/>
    <p:sldId id="277" r:id="rId24"/>
    <p:sldId id="286" r:id="rId25"/>
    <p:sldId id="274" r:id="rId26"/>
    <p:sldId id="265" r:id="rId27"/>
    <p:sldId id="266" r:id="rId28"/>
    <p:sldId id="26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4ECDF3-CB4E-9BCE-2746-CD1B2230D681}" name="Negrete , Manuel  G" initials="MN" userId="S::manuel.negrete.529@my.csun.edu::c4df79cd-7d46-45a9-97f1-ebd71e7abc6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FE1EC-9525-774C-9D2D-8532DFFCAD6E}" v="1689" dt="2023-12-10T23:11:58.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3"/>
  </p:normalViewPr>
  <p:slideViewPr>
    <p:cSldViewPr snapToGrid="0">
      <p:cViewPr varScale="1">
        <p:scale>
          <a:sx n="128" d="100"/>
          <a:sy n="128"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B0979-8223-42FA-8A16-E4969251B3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6F1788-D272-4D38-8D3E-2AC6A564E3FF}">
      <dgm:prSet custT="1"/>
      <dgm:spPr>
        <a:solidFill>
          <a:srgbClr val="FF0000"/>
        </a:solidFill>
        <a:ln>
          <a:noFill/>
        </a:ln>
      </dgm:spPr>
      <dgm:t>
        <a:bodyPr/>
        <a:lstStyle/>
        <a:p>
          <a:r>
            <a:rPr lang="en-US" sz="3200" b="0" i="0"/>
            <a:t>Core Algorithms</a:t>
          </a:r>
          <a:endParaRPr lang="en-US" sz="3200" b="0"/>
        </a:p>
      </dgm:t>
    </dgm:pt>
    <dgm:pt modelId="{14F43F7A-B633-4D1D-A246-BF528FF83DAE}" type="parTrans" cxnId="{1FB9DB96-0BE0-4F59-BE6C-CBCCACD9A86E}">
      <dgm:prSet/>
      <dgm:spPr/>
      <dgm:t>
        <a:bodyPr/>
        <a:lstStyle/>
        <a:p>
          <a:endParaRPr lang="en-US"/>
        </a:p>
      </dgm:t>
    </dgm:pt>
    <dgm:pt modelId="{2D80FA6D-59C8-4B38-AEA0-BD01109D9F66}" type="sibTrans" cxnId="{1FB9DB96-0BE0-4F59-BE6C-CBCCACD9A86E}">
      <dgm:prSet/>
      <dgm:spPr/>
      <dgm:t>
        <a:bodyPr/>
        <a:lstStyle/>
        <a:p>
          <a:endParaRPr lang="en-US"/>
        </a:p>
      </dgm:t>
    </dgm:pt>
    <dgm:pt modelId="{660279DA-49BF-45BC-A67B-EDB8485BB668}">
      <dgm:prSet custT="1"/>
      <dgm:spPr>
        <a:solidFill>
          <a:srgbClr val="FF0000"/>
        </a:solidFill>
        <a:ln>
          <a:noFill/>
        </a:ln>
      </dgm:spPr>
      <dgm:t>
        <a:bodyPr/>
        <a:lstStyle/>
        <a:p>
          <a:r>
            <a:rPr lang="en-US" sz="3200" b="0" i="0"/>
            <a:t>Unlock Efficiency</a:t>
          </a:r>
          <a:endParaRPr lang="en-US" sz="3200" b="0"/>
        </a:p>
      </dgm:t>
    </dgm:pt>
    <dgm:pt modelId="{00B56685-3E80-4E3A-BD5E-33198D019D82}" type="parTrans" cxnId="{62C0764B-17FD-40AD-B23B-70419D516891}">
      <dgm:prSet/>
      <dgm:spPr/>
      <dgm:t>
        <a:bodyPr/>
        <a:lstStyle/>
        <a:p>
          <a:endParaRPr lang="en-US"/>
        </a:p>
      </dgm:t>
    </dgm:pt>
    <dgm:pt modelId="{42DDE978-87ED-478C-A568-8D062CE421B5}" type="sibTrans" cxnId="{62C0764B-17FD-40AD-B23B-70419D516891}">
      <dgm:prSet/>
      <dgm:spPr/>
      <dgm:t>
        <a:bodyPr/>
        <a:lstStyle/>
        <a:p>
          <a:endParaRPr lang="en-US"/>
        </a:p>
      </dgm:t>
    </dgm:pt>
    <dgm:pt modelId="{3FA08A58-D78D-4B88-BBB6-7D7186AF087B}">
      <dgm:prSet custT="1"/>
      <dgm:spPr>
        <a:solidFill>
          <a:srgbClr val="FF0000"/>
        </a:solidFill>
        <a:ln>
          <a:noFill/>
        </a:ln>
      </dgm:spPr>
      <dgm:t>
        <a:bodyPr/>
        <a:lstStyle/>
        <a:p>
          <a:r>
            <a:rPr lang="en-US" sz="3200" b="0" i="0"/>
            <a:t>Prioritizing Passenger Loads</a:t>
          </a:r>
          <a:endParaRPr lang="en-US" sz="3200" b="0"/>
        </a:p>
      </dgm:t>
    </dgm:pt>
    <dgm:pt modelId="{7D5DFAEB-D292-44AF-A7D7-BD50247FCBAB}" type="sibTrans" cxnId="{B0867B54-5767-49B0-81E7-5FBA8C0F7BF3}">
      <dgm:prSet/>
      <dgm:spPr/>
      <dgm:t>
        <a:bodyPr/>
        <a:lstStyle/>
        <a:p>
          <a:endParaRPr lang="en-US"/>
        </a:p>
      </dgm:t>
    </dgm:pt>
    <dgm:pt modelId="{35B245FD-45EC-49EC-9E2D-0D34264C8CA5}" type="parTrans" cxnId="{B0867B54-5767-49B0-81E7-5FBA8C0F7BF3}">
      <dgm:prSet/>
      <dgm:spPr/>
      <dgm:t>
        <a:bodyPr/>
        <a:lstStyle/>
        <a:p>
          <a:endParaRPr lang="en-US"/>
        </a:p>
      </dgm:t>
    </dgm:pt>
    <dgm:pt modelId="{3D0B2874-395E-5048-AA67-BB8F5E359438}" type="pres">
      <dgm:prSet presAssocID="{724B0979-8223-42FA-8A16-E4969251B341}" presName="linear" presStyleCnt="0">
        <dgm:presLayoutVars>
          <dgm:animLvl val="lvl"/>
          <dgm:resizeHandles val="exact"/>
        </dgm:presLayoutVars>
      </dgm:prSet>
      <dgm:spPr/>
    </dgm:pt>
    <dgm:pt modelId="{AF1739D8-9D02-D846-8281-D1A300ED6AEA}" type="pres">
      <dgm:prSet presAssocID="{3FA08A58-D78D-4B88-BBB6-7D7186AF087B}" presName="parentText" presStyleLbl="node1" presStyleIdx="0" presStyleCnt="3" custLinFactNeighborY="-72940">
        <dgm:presLayoutVars>
          <dgm:chMax val="0"/>
          <dgm:bulletEnabled val="1"/>
        </dgm:presLayoutVars>
      </dgm:prSet>
      <dgm:spPr/>
    </dgm:pt>
    <dgm:pt modelId="{C5C4BF99-EC50-1E40-A0B8-A51CDA0F3518}" type="pres">
      <dgm:prSet presAssocID="{7D5DFAEB-D292-44AF-A7D7-BD50247FCBAB}" presName="spacer" presStyleCnt="0"/>
      <dgm:spPr/>
    </dgm:pt>
    <dgm:pt modelId="{58CCFD0B-B42B-004E-AE7A-E3EC10B27350}" type="pres">
      <dgm:prSet presAssocID="{506F1788-D272-4D38-8D3E-2AC6A564E3FF}" presName="parentText" presStyleLbl="node1" presStyleIdx="1" presStyleCnt="3" custLinFactNeighborX="-7590" custLinFactNeighborY="-19676">
        <dgm:presLayoutVars>
          <dgm:chMax val="0"/>
          <dgm:bulletEnabled val="1"/>
        </dgm:presLayoutVars>
      </dgm:prSet>
      <dgm:spPr/>
    </dgm:pt>
    <dgm:pt modelId="{4222EEE5-6997-C647-A751-A2284442AE9A}" type="pres">
      <dgm:prSet presAssocID="{2D80FA6D-59C8-4B38-AEA0-BD01109D9F66}" presName="spacer" presStyleCnt="0"/>
      <dgm:spPr/>
    </dgm:pt>
    <dgm:pt modelId="{16D4C182-C49B-5C40-8BF7-D7B391208B5E}" type="pres">
      <dgm:prSet presAssocID="{660279DA-49BF-45BC-A67B-EDB8485BB668}" presName="parentText" presStyleLbl="node1" presStyleIdx="2" presStyleCnt="3">
        <dgm:presLayoutVars>
          <dgm:chMax val="0"/>
          <dgm:bulletEnabled val="1"/>
        </dgm:presLayoutVars>
      </dgm:prSet>
      <dgm:spPr/>
    </dgm:pt>
  </dgm:ptLst>
  <dgm:cxnLst>
    <dgm:cxn modelId="{62C0764B-17FD-40AD-B23B-70419D516891}" srcId="{724B0979-8223-42FA-8A16-E4969251B341}" destId="{660279DA-49BF-45BC-A67B-EDB8485BB668}" srcOrd="2" destOrd="0" parTransId="{00B56685-3E80-4E3A-BD5E-33198D019D82}" sibTransId="{42DDE978-87ED-478C-A568-8D062CE421B5}"/>
    <dgm:cxn modelId="{95246754-94FC-7C4F-9641-0A39B67AC3DB}" type="presOf" srcId="{724B0979-8223-42FA-8A16-E4969251B341}" destId="{3D0B2874-395E-5048-AA67-BB8F5E359438}" srcOrd="0" destOrd="0" presId="urn:microsoft.com/office/officeart/2005/8/layout/vList2"/>
    <dgm:cxn modelId="{B0867B54-5767-49B0-81E7-5FBA8C0F7BF3}" srcId="{724B0979-8223-42FA-8A16-E4969251B341}" destId="{3FA08A58-D78D-4B88-BBB6-7D7186AF087B}" srcOrd="0" destOrd="0" parTransId="{35B245FD-45EC-49EC-9E2D-0D34264C8CA5}" sibTransId="{7D5DFAEB-D292-44AF-A7D7-BD50247FCBAB}"/>
    <dgm:cxn modelId="{06F1D878-EDD3-3F4A-8DA5-351E480F3055}" type="presOf" srcId="{506F1788-D272-4D38-8D3E-2AC6A564E3FF}" destId="{58CCFD0B-B42B-004E-AE7A-E3EC10B27350}" srcOrd="0" destOrd="0" presId="urn:microsoft.com/office/officeart/2005/8/layout/vList2"/>
    <dgm:cxn modelId="{4A9E8C82-2ACF-5A45-8359-C7E22A6F8935}" type="presOf" srcId="{3FA08A58-D78D-4B88-BBB6-7D7186AF087B}" destId="{AF1739D8-9D02-D846-8281-D1A300ED6AEA}" srcOrd="0" destOrd="0" presId="urn:microsoft.com/office/officeart/2005/8/layout/vList2"/>
    <dgm:cxn modelId="{B385DE93-D91F-7041-8423-4A62355FCC2C}" type="presOf" srcId="{660279DA-49BF-45BC-A67B-EDB8485BB668}" destId="{16D4C182-C49B-5C40-8BF7-D7B391208B5E}" srcOrd="0" destOrd="0" presId="urn:microsoft.com/office/officeart/2005/8/layout/vList2"/>
    <dgm:cxn modelId="{1FB9DB96-0BE0-4F59-BE6C-CBCCACD9A86E}" srcId="{724B0979-8223-42FA-8A16-E4969251B341}" destId="{506F1788-D272-4D38-8D3E-2AC6A564E3FF}" srcOrd="1" destOrd="0" parTransId="{14F43F7A-B633-4D1D-A246-BF528FF83DAE}" sibTransId="{2D80FA6D-59C8-4B38-AEA0-BD01109D9F66}"/>
    <dgm:cxn modelId="{BF9570ED-BD09-0A46-B3E9-B1730FC95426}" type="presParOf" srcId="{3D0B2874-395E-5048-AA67-BB8F5E359438}" destId="{AF1739D8-9D02-D846-8281-D1A300ED6AEA}" srcOrd="0" destOrd="0" presId="urn:microsoft.com/office/officeart/2005/8/layout/vList2"/>
    <dgm:cxn modelId="{0BF26998-FF4F-0948-8370-61A51F0EDC0E}" type="presParOf" srcId="{3D0B2874-395E-5048-AA67-BB8F5E359438}" destId="{C5C4BF99-EC50-1E40-A0B8-A51CDA0F3518}" srcOrd="1" destOrd="0" presId="urn:microsoft.com/office/officeart/2005/8/layout/vList2"/>
    <dgm:cxn modelId="{EA686F90-992E-7B4C-B104-97D5D0C92E2E}" type="presParOf" srcId="{3D0B2874-395E-5048-AA67-BB8F5E359438}" destId="{58CCFD0B-B42B-004E-AE7A-E3EC10B27350}" srcOrd="2" destOrd="0" presId="urn:microsoft.com/office/officeart/2005/8/layout/vList2"/>
    <dgm:cxn modelId="{8F5E8496-1DD5-3042-BA53-AF3BEABD21C8}" type="presParOf" srcId="{3D0B2874-395E-5048-AA67-BB8F5E359438}" destId="{4222EEE5-6997-C647-A751-A2284442AE9A}" srcOrd="3" destOrd="0" presId="urn:microsoft.com/office/officeart/2005/8/layout/vList2"/>
    <dgm:cxn modelId="{CA634DA2-23CA-0547-8B84-0CF69BE19F9F}" type="presParOf" srcId="{3D0B2874-395E-5048-AA67-BB8F5E359438}" destId="{16D4C182-C49B-5C40-8BF7-D7B391208B5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739D8-9D02-D846-8281-D1A300ED6AEA}">
      <dsp:nvSpPr>
        <dsp:cNvPr id="0" name=""/>
        <dsp:cNvSpPr/>
      </dsp:nvSpPr>
      <dsp:spPr>
        <a:xfrm>
          <a:off x="0" y="0"/>
          <a:ext cx="5181600" cy="1292850"/>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Prioritizing Passenger Loads</a:t>
          </a:r>
          <a:endParaRPr lang="en-US" sz="3200" b="0" kern="1200"/>
        </a:p>
      </dsp:txBody>
      <dsp:txXfrm>
        <a:off x="63112" y="63112"/>
        <a:ext cx="5055376" cy="1166626"/>
      </dsp:txXfrm>
    </dsp:sp>
    <dsp:sp modelId="{58CCFD0B-B42B-004E-AE7A-E3EC10B27350}">
      <dsp:nvSpPr>
        <dsp:cNvPr id="0" name=""/>
        <dsp:cNvSpPr/>
      </dsp:nvSpPr>
      <dsp:spPr>
        <a:xfrm>
          <a:off x="0" y="1492410"/>
          <a:ext cx="5181600" cy="1292850"/>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Core Algorithms</a:t>
          </a:r>
          <a:endParaRPr lang="en-US" sz="3200" b="0" kern="1200"/>
        </a:p>
      </dsp:txBody>
      <dsp:txXfrm>
        <a:off x="63112" y="1555522"/>
        <a:ext cx="5055376" cy="1166626"/>
      </dsp:txXfrm>
    </dsp:sp>
    <dsp:sp modelId="{16D4C182-C49B-5C40-8BF7-D7B391208B5E}">
      <dsp:nvSpPr>
        <dsp:cNvPr id="0" name=""/>
        <dsp:cNvSpPr/>
      </dsp:nvSpPr>
      <dsp:spPr>
        <a:xfrm>
          <a:off x="0" y="3009294"/>
          <a:ext cx="5181600" cy="1292850"/>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Unlock Efficiency</a:t>
          </a:r>
          <a:endParaRPr lang="en-US" sz="3200" b="0" kern="1200"/>
        </a:p>
      </dsp:txBody>
      <dsp:txXfrm>
        <a:off x="63112" y="3072406"/>
        <a:ext cx="5055376" cy="11666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002F9-92B7-3246-AFDE-84BCCCE8E8A0}"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834B1-C0CD-2746-A4CC-E396922BF452}" type="slidenum">
              <a:rPr lang="en-US" smtClean="0"/>
              <a:t>‹#›</a:t>
            </a:fld>
            <a:endParaRPr lang="en-US"/>
          </a:p>
        </p:txBody>
      </p:sp>
    </p:spTree>
    <p:extLst>
      <p:ext uri="{BB962C8B-B14F-4D97-AF65-F5344CB8AC3E}">
        <p14:creationId xmlns:p14="http://schemas.microsoft.com/office/powerpoint/2010/main" val="1342092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a:t>
            </a:fld>
            <a:endParaRPr lang="en-US"/>
          </a:p>
        </p:txBody>
      </p:sp>
    </p:spTree>
    <p:extLst>
      <p:ext uri="{BB962C8B-B14F-4D97-AF65-F5344CB8AC3E}">
        <p14:creationId xmlns:p14="http://schemas.microsoft.com/office/powerpoint/2010/main" val="2440704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10</a:t>
            </a:fld>
            <a:endParaRPr lang="en-US"/>
          </a:p>
        </p:txBody>
      </p:sp>
    </p:spTree>
    <p:extLst>
      <p:ext uri="{BB962C8B-B14F-4D97-AF65-F5344CB8AC3E}">
        <p14:creationId xmlns:p14="http://schemas.microsoft.com/office/powerpoint/2010/main" val="361408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11</a:t>
            </a:fld>
            <a:endParaRPr lang="en-US"/>
          </a:p>
        </p:txBody>
      </p:sp>
    </p:spTree>
    <p:extLst>
      <p:ext uri="{BB962C8B-B14F-4D97-AF65-F5344CB8AC3E}">
        <p14:creationId xmlns:p14="http://schemas.microsoft.com/office/powerpoint/2010/main" val="68775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12</a:t>
            </a:fld>
            <a:endParaRPr lang="en-US"/>
          </a:p>
        </p:txBody>
      </p:sp>
    </p:spTree>
    <p:extLst>
      <p:ext uri="{BB962C8B-B14F-4D97-AF65-F5344CB8AC3E}">
        <p14:creationId xmlns:p14="http://schemas.microsoft.com/office/powerpoint/2010/main" val="23404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13</a:t>
            </a:fld>
            <a:endParaRPr lang="en-US"/>
          </a:p>
        </p:txBody>
      </p:sp>
    </p:spTree>
    <p:extLst>
      <p:ext uri="{BB962C8B-B14F-4D97-AF65-F5344CB8AC3E}">
        <p14:creationId xmlns:p14="http://schemas.microsoft.com/office/powerpoint/2010/main" val="2570362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14</a:t>
            </a:fld>
            <a:endParaRPr lang="en-US"/>
          </a:p>
        </p:txBody>
      </p:sp>
    </p:spTree>
    <p:extLst>
      <p:ext uri="{BB962C8B-B14F-4D97-AF65-F5344CB8AC3E}">
        <p14:creationId xmlns:p14="http://schemas.microsoft.com/office/powerpoint/2010/main" val="389224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C9834B1-C0CD-2746-A4CC-E396922BF452}" type="slidenum">
              <a:rPr lang="en-US" smtClean="0"/>
              <a:t>16</a:t>
            </a:fld>
            <a:endParaRPr lang="en-US"/>
          </a:p>
        </p:txBody>
      </p:sp>
    </p:spTree>
    <p:extLst>
      <p:ext uri="{BB962C8B-B14F-4D97-AF65-F5344CB8AC3E}">
        <p14:creationId xmlns:p14="http://schemas.microsoft.com/office/powerpoint/2010/main" val="284795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C9834B1-C0CD-2746-A4CC-E396922BF452}" type="slidenum">
              <a:rPr lang="en-US" smtClean="0"/>
              <a:t>17</a:t>
            </a:fld>
            <a:endParaRPr lang="en-US"/>
          </a:p>
        </p:txBody>
      </p:sp>
    </p:spTree>
    <p:extLst>
      <p:ext uri="{BB962C8B-B14F-4D97-AF65-F5344CB8AC3E}">
        <p14:creationId xmlns:p14="http://schemas.microsoft.com/office/powerpoint/2010/main" val="2433397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C9834B1-C0CD-2746-A4CC-E396922BF452}" type="slidenum">
              <a:rPr lang="en-US" smtClean="0"/>
              <a:t>18</a:t>
            </a:fld>
            <a:endParaRPr lang="en-US"/>
          </a:p>
        </p:txBody>
      </p:sp>
    </p:spTree>
    <p:extLst>
      <p:ext uri="{BB962C8B-B14F-4D97-AF65-F5344CB8AC3E}">
        <p14:creationId xmlns:p14="http://schemas.microsoft.com/office/powerpoint/2010/main" val="81787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24</a:t>
            </a:fld>
            <a:endParaRPr lang="en-US"/>
          </a:p>
        </p:txBody>
      </p:sp>
    </p:spTree>
    <p:extLst>
      <p:ext uri="{BB962C8B-B14F-4D97-AF65-F5344CB8AC3E}">
        <p14:creationId xmlns:p14="http://schemas.microsoft.com/office/powerpoint/2010/main" val="791456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26</a:t>
            </a:fld>
            <a:endParaRPr lang="en-US"/>
          </a:p>
        </p:txBody>
      </p:sp>
    </p:spTree>
    <p:extLst>
      <p:ext uri="{BB962C8B-B14F-4D97-AF65-F5344CB8AC3E}">
        <p14:creationId xmlns:p14="http://schemas.microsoft.com/office/powerpoint/2010/main" val="63978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solidFill>
                  <a:srgbClr val="FFFFFF"/>
                </a:solidFill>
                <a:effectLst/>
                <a:latin typeface="Helvetica" pitchFamily="2" charset="0"/>
              </a:rPr>
            </a:br>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2</a:t>
            </a:fld>
            <a:endParaRPr lang="en-US"/>
          </a:p>
        </p:txBody>
      </p:sp>
    </p:spTree>
    <p:extLst>
      <p:ext uri="{BB962C8B-B14F-4D97-AF65-F5344CB8AC3E}">
        <p14:creationId xmlns:p14="http://schemas.microsoft.com/office/powerpoint/2010/main" val="2602824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27</a:t>
            </a:fld>
            <a:endParaRPr lang="en-US"/>
          </a:p>
        </p:txBody>
      </p:sp>
    </p:spTree>
    <p:extLst>
      <p:ext uri="{BB962C8B-B14F-4D97-AF65-F5344CB8AC3E}">
        <p14:creationId xmlns:p14="http://schemas.microsoft.com/office/powerpoint/2010/main" val="4799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3</a:t>
            </a:fld>
            <a:endParaRPr lang="en-US"/>
          </a:p>
        </p:txBody>
      </p:sp>
    </p:spTree>
    <p:extLst>
      <p:ext uri="{BB962C8B-B14F-4D97-AF65-F5344CB8AC3E}">
        <p14:creationId xmlns:p14="http://schemas.microsoft.com/office/powerpoint/2010/main" val="62716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4</a:t>
            </a:fld>
            <a:endParaRPr lang="en-US"/>
          </a:p>
        </p:txBody>
      </p:sp>
    </p:spTree>
    <p:extLst>
      <p:ext uri="{BB962C8B-B14F-4D97-AF65-F5344CB8AC3E}">
        <p14:creationId xmlns:p14="http://schemas.microsoft.com/office/powerpoint/2010/main" val="185740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5</a:t>
            </a:fld>
            <a:endParaRPr lang="en-US"/>
          </a:p>
        </p:txBody>
      </p:sp>
    </p:spTree>
    <p:extLst>
      <p:ext uri="{BB962C8B-B14F-4D97-AF65-F5344CB8AC3E}">
        <p14:creationId xmlns:p14="http://schemas.microsoft.com/office/powerpoint/2010/main" val="2018833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6</a:t>
            </a:fld>
            <a:endParaRPr lang="en-US"/>
          </a:p>
        </p:txBody>
      </p:sp>
    </p:spTree>
    <p:extLst>
      <p:ext uri="{BB962C8B-B14F-4D97-AF65-F5344CB8AC3E}">
        <p14:creationId xmlns:p14="http://schemas.microsoft.com/office/powerpoint/2010/main" val="378091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7</a:t>
            </a:fld>
            <a:endParaRPr lang="en-US"/>
          </a:p>
        </p:txBody>
      </p:sp>
    </p:spTree>
    <p:extLst>
      <p:ext uri="{BB962C8B-B14F-4D97-AF65-F5344CB8AC3E}">
        <p14:creationId xmlns:p14="http://schemas.microsoft.com/office/powerpoint/2010/main" val="174623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8</a:t>
            </a:fld>
            <a:endParaRPr lang="en-US"/>
          </a:p>
        </p:txBody>
      </p:sp>
    </p:spTree>
    <p:extLst>
      <p:ext uri="{BB962C8B-B14F-4D97-AF65-F5344CB8AC3E}">
        <p14:creationId xmlns:p14="http://schemas.microsoft.com/office/powerpoint/2010/main" val="319318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834B1-C0CD-2746-A4CC-E396922BF452}" type="slidenum">
              <a:rPr lang="en-US" smtClean="0"/>
              <a:t>9</a:t>
            </a:fld>
            <a:endParaRPr lang="en-US"/>
          </a:p>
        </p:txBody>
      </p:sp>
    </p:spTree>
    <p:extLst>
      <p:ext uri="{BB962C8B-B14F-4D97-AF65-F5344CB8AC3E}">
        <p14:creationId xmlns:p14="http://schemas.microsoft.com/office/powerpoint/2010/main" val="121217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070668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FEB733-8A05-4FCA-B570-4E0AF1BF59DD}"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700342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26656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1684366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048205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717808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847164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850582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36915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56667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815742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FEB733-8A05-4FCA-B570-4E0AF1BF59DD}"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89365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FEB733-8A05-4FCA-B570-4E0AF1BF59DD}" type="datetimeFigureOut">
              <a:rPr lang="en-US" smtClean="0"/>
              <a:t>12/10/23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136674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254222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19438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DFEB733-8A05-4FCA-B570-4E0AF1BF59DD}" type="datetimeFigureOut">
              <a:rPr lang="en-US" smtClean="0"/>
              <a:t>12/10/23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20556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FEB733-8A05-4FCA-B570-4E0AF1BF59DD}"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85499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FEB733-8A05-4FCA-B570-4E0AF1BF59DD}" type="datetimeFigureOut">
              <a:rPr lang="en-US" smtClean="0"/>
              <a:t>12/10/23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C6ACD54-0E10-4DDC-9B48-010CDB451CB4}" type="slidenum">
              <a:rPr lang="en-US" smtClean="0"/>
              <a:t>‹#›</a:t>
            </a:fld>
            <a:endParaRPr lang="en-US"/>
          </a:p>
        </p:txBody>
      </p:sp>
    </p:spTree>
    <p:extLst>
      <p:ext uri="{BB962C8B-B14F-4D97-AF65-F5344CB8AC3E}">
        <p14:creationId xmlns:p14="http://schemas.microsoft.com/office/powerpoint/2010/main" val="2414635322"/>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csun.edu/csun-map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23D9-594E-476E-AAE5-9F39591F4309}"/>
              </a:ext>
            </a:extLst>
          </p:cNvPr>
          <p:cNvSpPr>
            <a:spLocks noGrp="1"/>
          </p:cNvSpPr>
          <p:nvPr>
            <p:ph type="ctrTitle"/>
          </p:nvPr>
        </p:nvSpPr>
        <p:spPr>
          <a:xfrm>
            <a:off x="1524000" y="1600199"/>
            <a:ext cx="9144000" cy="1909763"/>
          </a:xfrm>
        </p:spPr>
        <p:txBody>
          <a:bodyPr>
            <a:normAutofit/>
          </a:bodyPr>
          <a:lstStyle/>
          <a:p>
            <a:r>
              <a:rPr lang="en-US"/>
              <a:t>Binomial Queues </a:t>
            </a:r>
          </a:p>
        </p:txBody>
      </p:sp>
      <p:sp>
        <p:nvSpPr>
          <p:cNvPr id="3" name="Subtitle 2">
            <a:extLst>
              <a:ext uri="{FF2B5EF4-FFF2-40B4-BE49-F238E27FC236}">
                <a16:creationId xmlns:a16="http://schemas.microsoft.com/office/drawing/2014/main" id="{5EFCC09B-AF17-4D1E-9916-6529704974BA}"/>
              </a:ext>
            </a:extLst>
          </p:cNvPr>
          <p:cNvSpPr>
            <a:spLocks noGrp="1"/>
          </p:cNvSpPr>
          <p:nvPr>
            <p:ph type="subTitle" idx="1"/>
          </p:nvPr>
        </p:nvSpPr>
        <p:spPr/>
        <p:txBody>
          <a:bodyPr>
            <a:normAutofit fontScale="70000" lnSpcReduction="20000"/>
          </a:bodyPr>
          <a:lstStyle/>
          <a:p>
            <a:r>
              <a:rPr lang="en-US">
                <a:solidFill>
                  <a:srgbClr val="FF0000"/>
                </a:solidFill>
              </a:rPr>
              <a:t>By Abdul Imran</a:t>
            </a:r>
          </a:p>
          <a:p>
            <a:r>
              <a:rPr lang="en-US">
                <a:solidFill>
                  <a:srgbClr val="FF0000"/>
                </a:solidFill>
              </a:rPr>
              <a:t>&amp;</a:t>
            </a:r>
          </a:p>
          <a:p>
            <a:r>
              <a:rPr lang="en-US">
                <a:solidFill>
                  <a:srgbClr val="FF0000"/>
                </a:solidFill>
              </a:rPr>
              <a:t>Manny Negrete</a:t>
            </a:r>
          </a:p>
        </p:txBody>
      </p:sp>
    </p:spTree>
    <p:extLst>
      <p:ext uri="{BB962C8B-B14F-4D97-AF65-F5344CB8AC3E}">
        <p14:creationId xmlns:p14="http://schemas.microsoft.com/office/powerpoint/2010/main" val="3564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p:txBody>
          <a:bodyPr/>
          <a:lstStyle/>
          <a:p>
            <a:r>
              <a:rPr lang="en-US"/>
              <a:t>Adding Elements to Binomial Queue</a:t>
            </a:r>
            <a:br>
              <a:rPr lang="en-US"/>
            </a:br>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646111" y="2108007"/>
            <a:ext cx="8946541" cy="4195481"/>
          </a:xfrm>
        </p:spPr>
        <p:txBody>
          <a:bodyPr/>
          <a:lstStyle/>
          <a:p>
            <a:r>
              <a:rPr lang="en-US"/>
              <a:t>Insertion Operation: Adding an element to the binomial queue.</a:t>
            </a:r>
          </a:p>
          <a:p>
            <a:r>
              <a:rPr lang="en-US"/>
              <a:t>Steps:</a:t>
            </a:r>
          </a:p>
          <a:p>
            <a:pPr lvl="1"/>
            <a:r>
              <a:rPr lang="en-US"/>
              <a:t>1. Create a new binomial queue with a single tree.</a:t>
            </a:r>
          </a:p>
          <a:p>
            <a:pPr lvl="1"/>
            <a:r>
              <a:rPr lang="en-US"/>
              <a:t>2. Perform union operation with the original queue.</a:t>
            </a:r>
            <a:br>
              <a:rPr lang="en-US"/>
            </a:br>
            <a:endParaRPr lang="en-US"/>
          </a:p>
        </p:txBody>
      </p:sp>
    </p:spTree>
    <p:extLst>
      <p:ext uri="{BB962C8B-B14F-4D97-AF65-F5344CB8AC3E}">
        <p14:creationId xmlns:p14="http://schemas.microsoft.com/office/powerpoint/2010/main" val="152574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p:txBody>
          <a:bodyPr/>
          <a:lstStyle/>
          <a:p>
            <a:r>
              <a:rPr lang="en-US" i="0">
                <a:effectLst/>
                <a:latin typeface="Söhne"/>
              </a:rPr>
              <a:t>Removing the Minimum Element</a:t>
            </a:r>
            <a:br>
              <a:rPr lang="en-US"/>
            </a:br>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646111" y="2108007"/>
            <a:ext cx="8946541" cy="4195481"/>
          </a:xfrm>
        </p:spPr>
        <p:txBody>
          <a:bodyPr/>
          <a:lstStyle/>
          <a:p>
            <a:r>
              <a:rPr lang="en-US"/>
              <a:t>Extract Min Operation: Removing the tree with the minimum root value.</a:t>
            </a:r>
          </a:p>
          <a:p>
            <a:r>
              <a:rPr lang="en-US"/>
              <a:t>Steps:</a:t>
            </a:r>
          </a:p>
          <a:p>
            <a:pPr lvl="1"/>
            <a:r>
              <a:rPr lang="en-US"/>
              <a:t>1. Find the tree with the minimum root.</a:t>
            </a:r>
          </a:p>
          <a:p>
            <a:pPr lvl="1"/>
            <a:r>
              <a:rPr lang="en-US"/>
              <a:t>2. Remove the tree.</a:t>
            </a:r>
          </a:p>
          <a:p>
            <a:pPr lvl="1"/>
            <a:r>
              <a:rPr lang="en-US"/>
              <a:t>3. Create a new binomial queue with the removed tree's children.</a:t>
            </a:r>
          </a:p>
          <a:p>
            <a:pPr lvl="1"/>
            <a:r>
              <a:rPr lang="en-US"/>
              <a:t>4. Union the new queue with the original queue.</a:t>
            </a:r>
          </a:p>
          <a:p>
            <a:endParaRPr lang="en-US"/>
          </a:p>
        </p:txBody>
      </p:sp>
    </p:spTree>
    <p:extLst>
      <p:ext uri="{BB962C8B-B14F-4D97-AF65-F5344CB8AC3E}">
        <p14:creationId xmlns:p14="http://schemas.microsoft.com/office/powerpoint/2010/main" val="347404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p:txBody>
          <a:bodyPr/>
          <a:lstStyle/>
          <a:p>
            <a:r>
              <a:rPr lang="en-US"/>
              <a:t>Applications</a:t>
            </a:r>
            <a:br>
              <a:rPr lang="en-US"/>
            </a:br>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646111" y="2108007"/>
            <a:ext cx="8946541" cy="4195481"/>
          </a:xfrm>
        </p:spPr>
        <p:txBody>
          <a:bodyPr/>
          <a:lstStyle/>
          <a:p>
            <a:pPr algn="l"/>
            <a:r>
              <a:rPr lang="en-US" i="0">
                <a:effectLst/>
                <a:latin typeface="Söhne"/>
              </a:rPr>
              <a:t>Where Binomial Queues Shine</a:t>
            </a:r>
          </a:p>
          <a:p>
            <a:pPr lvl="1">
              <a:buFont typeface="Arial" panose="020B0604020202020204" pitchFamily="34" charset="0"/>
              <a:buChar char="•"/>
            </a:pPr>
            <a:r>
              <a:rPr lang="en-US" b="1" i="0">
                <a:effectLst/>
                <a:latin typeface="Söhne"/>
              </a:rPr>
              <a:t>Dijkstra's Algorithm: Efficient implementation of the priority queue.</a:t>
            </a:r>
          </a:p>
          <a:p>
            <a:pPr lvl="1">
              <a:buFont typeface="Arial" panose="020B0604020202020204" pitchFamily="34" charset="0"/>
              <a:buChar char="•"/>
            </a:pPr>
            <a:r>
              <a:rPr lang="en-US" b="1" i="0">
                <a:effectLst/>
                <a:latin typeface="Söhne"/>
              </a:rPr>
              <a:t>Mergeable Heaps: Useful in algorithms involving merging of heaps.</a:t>
            </a:r>
          </a:p>
          <a:p>
            <a:pPr lvl="1">
              <a:buFont typeface="Arial" panose="020B0604020202020204" pitchFamily="34" charset="0"/>
              <a:buChar char="•"/>
            </a:pPr>
            <a:r>
              <a:rPr lang="en-US" b="1" i="0">
                <a:effectLst/>
                <a:latin typeface="Söhne"/>
              </a:rPr>
              <a:t>Optimal Merge Patterns: Applications in external sorting.</a:t>
            </a:r>
          </a:p>
          <a:p>
            <a:pPr marL="0" indent="0">
              <a:buNone/>
            </a:pPr>
            <a:endParaRPr lang="en-US"/>
          </a:p>
        </p:txBody>
      </p:sp>
    </p:spTree>
    <p:extLst>
      <p:ext uri="{BB962C8B-B14F-4D97-AF65-F5344CB8AC3E}">
        <p14:creationId xmlns:p14="http://schemas.microsoft.com/office/powerpoint/2010/main" val="3802076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40DC-C1A4-4060-9458-CCAD43BA7FD1}"/>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1873D502-A5B0-41D4-824A-C935DF2775B3}"/>
              </a:ext>
            </a:extLst>
          </p:cNvPr>
          <p:cNvSpPr>
            <a:spLocks noGrp="1"/>
          </p:cNvSpPr>
          <p:nvPr>
            <p:ph idx="1"/>
          </p:nvPr>
        </p:nvSpPr>
        <p:spPr>
          <a:xfrm>
            <a:off x="1103312" y="2052918"/>
            <a:ext cx="9637102" cy="4195481"/>
          </a:xfrm>
        </p:spPr>
        <p:txBody>
          <a:bodyPr vert="horz" lIns="91440" tIns="45720" rIns="91440" bIns="45720" rtlCol="0" anchor="t">
            <a:normAutofit/>
          </a:bodyPr>
          <a:lstStyle/>
          <a:p>
            <a:r>
              <a:rPr lang="en-US"/>
              <a:t>Where did you collect the dataset?</a:t>
            </a:r>
          </a:p>
          <a:p>
            <a:r>
              <a:rPr lang="en-US"/>
              <a:t>What are characteristics of the samples?</a:t>
            </a:r>
          </a:p>
          <a:p>
            <a:pPr>
              <a:buFont typeface="Arial"/>
              <a:buChar char="•"/>
            </a:pPr>
            <a:r>
              <a:rPr lang="en-US" sz="1400" b="1">
                <a:ea typeface="+mn-lt"/>
                <a:cs typeface="+mn-lt"/>
              </a:rPr>
              <a:t>Distribution Across Hours:</a:t>
            </a:r>
            <a:r>
              <a:rPr lang="en-US" sz="1400">
                <a:ea typeface="+mn-lt"/>
                <a:cs typeface="+mn-lt"/>
              </a:rPr>
              <a:t> The samples are distributed across the time slots from 8 am to 9 pm.</a:t>
            </a:r>
            <a:endParaRPr lang="en-US" sz="1400">
              <a:cs typeface="Calibri"/>
            </a:endParaRPr>
          </a:p>
          <a:p>
            <a:pPr>
              <a:buFont typeface="Arial"/>
              <a:buChar char="•"/>
            </a:pPr>
            <a:r>
              <a:rPr lang="en-US" sz="1400" b="1">
                <a:ea typeface="+mn-lt"/>
                <a:cs typeface="+mn-lt"/>
              </a:rPr>
              <a:t>Location Preference:</a:t>
            </a:r>
            <a:r>
              <a:rPr lang="en-US" sz="1400">
                <a:ea typeface="+mn-lt"/>
                <a:cs typeface="+mn-lt"/>
              </a:rPr>
              <a:t> </a:t>
            </a:r>
            <a:r>
              <a:rPr lang="en-US" sz="1400">
                <a:ea typeface="+mj-lt"/>
                <a:cs typeface="+mj-lt"/>
              </a:rPr>
              <a:t>Majority of the students have their classes in Jacaranda Hall. Other halls where classes were held include Cypress Hall, Live Oak Hall, Magnolia Hall, </a:t>
            </a:r>
            <a:r>
              <a:rPr lang="en-US" sz="1400" err="1">
                <a:ea typeface="+mj-lt"/>
                <a:cs typeface="+mj-lt"/>
              </a:rPr>
              <a:t>Bayramian</a:t>
            </a:r>
            <a:r>
              <a:rPr lang="en-US" sz="1400">
                <a:ea typeface="+mj-lt"/>
                <a:cs typeface="+mj-lt"/>
              </a:rPr>
              <a:t> Hall, Valera Hall, Chaparral Hall, Eucalyptus Hall, and Sierra Hall.</a:t>
            </a:r>
          </a:p>
          <a:p>
            <a:pPr>
              <a:buFont typeface="Arial"/>
              <a:buChar char="•"/>
            </a:pPr>
            <a:r>
              <a:rPr lang="en-US" sz="1400" b="1">
                <a:ea typeface="+mn-lt"/>
                <a:cs typeface="+mn-lt"/>
              </a:rPr>
              <a:t>Number of Classes:</a:t>
            </a:r>
            <a:r>
              <a:rPr lang="en-US" sz="1400">
                <a:ea typeface="+mn-lt"/>
                <a:cs typeface="+mn-lt"/>
              </a:rPr>
              <a:t> Each respondent has a varying number of classes throughout the day.</a:t>
            </a:r>
            <a:endParaRPr lang="en-US" sz="1400">
              <a:cs typeface="Calibri"/>
            </a:endParaRPr>
          </a:p>
        </p:txBody>
      </p:sp>
    </p:spTree>
    <p:extLst>
      <p:ext uri="{BB962C8B-B14F-4D97-AF65-F5344CB8AC3E}">
        <p14:creationId xmlns:p14="http://schemas.microsoft.com/office/powerpoint/2010/main" val="856374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4" name="Rectangle 2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B5E67B3A-4CE8-10B8-6DF6-6EE1856ED7CF}"/>
              </a:ext>
            </a:extLst>
          </p:cNvPr>
          <p:cNvSpPr txBox="1"/>
          <p:nvPr/>
        </p:nvSpPr>
        <p:spPr>
          <a:xfrm>
            <a:off x="7060590" y="1325880"/>
            <a:ext cx="4483709" cy="30665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a:solidFill>
                  <a:schemeClr val="tx2"/>
                </a:solidFill>
                <a:latin typeface="+mj-lt"/>
                <a:ea typeface="+mj-ea"/>
                <a:cs typeface="+mj-cs"/>
              </a:rPr>
              <a:t>Dataset that shows which halls students have class in broken down by 1 hour increments</a:t>
            </a:r>
          </a:p>
          <a:p>
            <a:pPr>
              <a:lnSpc>
                <a:spcPct val="90000"/>
              </a:lnSpc>
              <a:spcBef>
                <a:spcPct val="0"/>
              </a:spcBef>
              <a:spcAft>
                <a:spcPts val="600"/>
              </a:spcAft>
            </a:pPr>
            <a:endParaRPr lang="en-US" sz="3400">
              <a:solidFill>
                <a:schemeClr val="tx2"/>
              </a:solidFill>
              <a:latin typeface="+mj-lt"/>
              <a:ea typeface="+mj-ea"/>
              <a:cs typeface="+mj-cs"/>
            </a:endParaRPr>
          </a:p>
        </p:txBody>
      </p:sp>
      <p:sp>
        <p:nvSpPr>
          <p:cNvPr id="26" name="Rectangle 25">
            <a:extLst>
              <a:ext uri="{FF2B5EF4-FFF2-40B4-BE49-F238E27FC236}">
                <a16:creationId xmlns:a16="http://schemas.microsoft.com/office/drawing/2014/main" id="{36F25694-32E2-4CF0-B69B-E0ADBC98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5775975"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14D1F0-2ED6-084F-1D99-1F97A13FB2F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106B9EB5-8F84-0010-4B91-6C5063942D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B114D91B-8CA3-D5C6-A079-255DB63255AD}"/>
              </a:ext>
            </a:extLst>
          </p:cNvPr>
          <p:cNvGraphicFramePr>
            <a:graphicFrameLocks noGrp="1"/>
          </p:cNvGraphicFramePr>
          <p:nvPr>
            <p:extLst>
              <p:ext uri="{D42A27DB-BD31-4B8C-83A1-F6EECF244321}">
                <p14:modId xmlns:p14="http://schemas.microsoft.com/office/powerpoint/2010/main" val="1774510399"/>
              </p:ext>
            </p:extLst>
          </p:nvPr>
        </p:nvGraphicFramePr>
        <p:xfrm>
          <a:off x="955392" y="1518102"/>
          <a:ext cx="5139025" cy="3826998"/>
        </p:xfrm>
        <a:graphic>
          <a:graphicData uri="http://schemas.openxmlformats.org/drawingml/2006/table">
            <a:tbl>
              <a:tblPr firstRow="1" bandRow="1">
                <a:tableStyleId>{5C22544A-7EE6-4342-B048-85BDC9FD1C3A}</a:tableStyleId>
              </a:tblPr>
              <a:tblGrid>
                <a:gridCol w="567149">
                  <a:extLst>
                    <a:ext uri="{9D8B030D-6E8A-4147-A177-3AD203B41FA5}">
                      <a16:colId xmlns:a16="http://schemas.microsoft.com/office/drawing/2014/main" val="1053481700"/>
                    </a:ext>
                  </a:extLst>
                </a:gridCol>
                <a:gridCol w="577406">
                  <a:extLst>
                    <a:ext uri="{9D8B030D-6E8A-4147-A177-3AD203B41FA5}">
                      <a16:colId xmlns:a16="http://schemas.microsoft.com/office/drawing/2014/main" val="4022745043"/>
                    </a:ext>
                  </a:extLst>
                </a:gridCol>
                <a:gridCol w="577406">
                  <a:extLst>
                    <a:ext uri="{9D8B030D-6E8A-4147-A177-3AD203B41FA5}">
                      <a16:colId xmlns:a16="http://schemas.microsoft.com/office/drawing/2014/main" val="1983826605"/>
                    </a:ext>
                  </a:extLst>
                </a:gridCol>
                <a:gridCol w="602583">
                  <a:extLst>
                    <a:ext uri="{9D8B030D-6E8A-4147-A177-3AD203B41FA5}">
                      <a16:colId xmlns:a16="http://schemas.microsoft.com/office/drawing/2014/main" val="2402930619"/>
                    </a:ext>
                  </a:extLst>
                </a:gridCol>
                <a:gridCol w="482291">
                  <a:extLst>
                    <a:ext uri="{9D8B030D-6E8A-4147-A177-3AD203B41FA5}">
                      <a16:colId xmlns:a16="http://schemas.microsoft.com/office/drawing/2014/main" val="698492600"/>
                    </a:ext>
                  </a:extLst>
                </a:gridCol>
                <a:gridCol w="344280">
                  <a:extLst>
                    <a:ext uri="{9D8B030D-6E8A-4147-A177-3AD203B41FA5}">
                      <a16:colId xmlns:a16="http://schemas.microsoft.com/office/drawing/2014/main" val="1120508237"/>
                    </a:ext>
                  </a:extLst>
                </a:gridCol>
                <a:gridCol w="538241">
                  <a:extLst>
                    <a:ext uri="{9D8B030D-6E8A-4147-A177-3AD203B41FA5}">
                      <a16:colId xmlns:a16="http://schemas.microsoft.com/office/drawing/2014/main" val="3815568796"/>
                    </a:ext>
                  </a:extLst>
                </a:gridCol>
                <a:gridCol w="433800">
                  <a:extLst>
                    <a:ext uri="{9D8B030D-6E8A-4147-A177-3AD203B41FA5}">
                      <a16:colId xmlns:a16="http://schemas.microsoft.com/office/drawing/2014/main" val="1959310376"/>
                    </a:ext>
                  </a:extLst>
                </a:gridCol>
                <a:gridCol w="601651">
                  <a:extLst>
                    <a:ext uri="{9D8B030D-6E8A-4147-A177-3AD203B41FA5}">
                      <a16:colId xmlns:a16="http://schemas.microsoft.com/office/drawing/2014/main" val="3311179170"/>
                    </a:ext>
                  </a:extLst>
                </a:gridCol>
                <a:gridCol w="414218">
                  <a:extLst>
                    <a:ext uri="{9D8B030D-6E8A-4147-A177-3AD203B41FA5}">
                      <a16:colId xmlns:a16="http://schemas.microsoft.com/office/drawing/2014/main" val="4010645505"/>
                    </a:ext>
                  </a:extLst>
                </a:gridCol>
              </a:tblGrid>
              <a:tr h="455658">
                <a:tc>
                  <a:txBody>
                    <a:bodyPr/>
                    <a:lstStyle/>
                    <a:p>
                      <a:pPr algn="ctr" rtl="0" fontAlgn="b">
                        <a:spcBef>
                          <a:spcPts val="1900"/>
                        </a:spcBef>
                        <a:spcAft>
                          <a:spcPts val="1900"/>
                        </a:spcAft>
                      </a:pPr>
                      <a:r>
                        <a:rPr lang="en-US" sz="700" b="1">
                          <a:effectLst/>
                          <a:latin typeface="Times New Roman" panose="02020603050405020304" pitchFamily="18" charset="0"/>
                        </a:rPr>
                        <a:t>Time/Hall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Jacaranda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Chaparral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Bayramian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Cypress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Live Oak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Magnolia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Valera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Eucalyptus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700" b="1">
                          <a:effectLst/>
                          <a:latin typeface="Times New Roman" panose="02020603050405020304" pitchFamily="18" charset="0"/>
                        </a:rPr>
                        <a:t>Sierra Hall</a:t>
                      </a:r>
                      <a:endParaRPr lang="en-US" sz="1100">
                        <a:effectLst/>
                      </a:endParaRPr>
                    </a:p>
                  </a:txBody>
                  <a:tcPr marL="55950" marR="55950" marT="55950" marB="559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980380"/>
                  </a:ext>
                </a:extLst>
              </a:tr>
              <a:tr h="240810">
                <a:tc>
                  <a:txBody>
                    <a:bodyPr/>
                    <a:lstStyle/>
                    <a:p>
                      <a:pPr rtl="0" fontAlgn="ctr">
                        <a:spcBef>
                          <a:spcPts val="1900"/>
                        </a:spcBef>
                        <a:spcAft>
                          <a:spcPts val="1900"/>
                        </a:spcAft>
                      </a:pPr>
                      <a:r>
                        <a:rPr lang="en-US" sz="700">
                          <a:effectLst/>
                          <a:latin typeface="Times New Roman" panose="02020603050405020304" pitchFamily="18" charset="0"/>
                        </a:rPr>
                        <a:t>8 am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3</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0057686"/>
                  </a:ext>
                </a:extLst>
              </a:tr>
              <a:tr h="240810">
                <a:tc>
                  <a:txBody>
                    <a:bodyPr/>
                    <a:lstStyle/>
                    <a:p>
                      <a:pPr rtl="0" fontAlgn="ctr">
                        <a:spcBef>
                          <a:spcPts val="1900"/>
                        </a:spcBef>
                        <a:spcAft>
                          <a:spcPts val="1900"/>
                        </a:spcAft>
                      </a:pPr>
                      <a:r>
                        <a:rPr lang="en-US" sz="700">
                          <a:effectLst/>
                          <a:latin typeface="Times New Roman" panose="02020603050405020304" pitchFamily="18" charset="0"/>
                        </a:rPr>
                        <a:t>9 am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3</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4</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40965"/>
                  </a:ext>
                </a:extLst>
              </a:tr>
              <a:tr h="240810">
                <a:tc>
                  <a:txBody>
                    <a:bodyPr/>
                    <a:lstStyle/>
                    <a:p>
                      <a:pPr rtl="0" fontAlgn="ctr">
                        <a:spcBef>
                          <a:spcPts val="1900"/>
                        </a:spcBef>
                        <a:spcAft>
                          <a:spcPts val="1900"/>
                        </a:spcAft>
                      </a:pPr>
                      <a:r>
                        <a:rPr lang="en-US" sz="700">
                          <a:effectLst/>
                          <a:latin typeface="Times New Roman" panose="02020603050405020304" pitchFamily="18" charset="0"/>
                        </a:rPr>
                        <a:t>10 am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5</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4</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526221"/>
                  </a:ext>
                </a:extLst>
              </a:tr>
              <a:tr h="240810">
                <a:tc>
                  <a:txBody>
                    <a:bodyPr/>
                    <a:lstStyle/>
                    <a:p>
                      <a:pPr rtl="0" fontAlgn="ctr">
                        <a:spcBef>
                          <a:spcPts val="1900"/>
                        </a:spcBef>
                        <a:spcAft>
                          <a:spcPts val="1900"/>
                        </a:spcAft>
                      </a:pPr>
                      <a:r>
                        <a:rPr lang="en-US" sz="700">
                          <a:effectLst/>
                          <a:latin typeface="Times New Roman" panose="02020603050405020304" pitchFamily="18" charset="0"/>
                        </a:rPr>
                        <a:t>11 am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5</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873510"/>
                  </a:ext>
                </a:extLst>
              </a:tr>
              <a:tr h="240810">
                <a:tc>
                  <a:txBody>
                    <a:bodyPr/>
                    <a:lstStyle/>
                    <a:p>
                      <a:pPr rtl="0" fontAlgn="ctr">
                        <a:spcBef>
                          <a:spcPts val="1900"/>
                        </a:spcBef>
                        <a:spcAft>
                          <a:spcPts val="1900"/>
                        </a:spcAft>
                      </a:pPr>
                      <a:r>
                        <a:rPr lang="en-US" sz="700">
                          <a:effectLst/>
                          <a:latin typeface="Times New Roman" panose="02020603050405020304" pitchFamily="18" charset="0"/>
                        </a:rPr>
                        <a:t>12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5</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350217"/>
                  </a:ext>
                </a:extLst>
              </a:tr>
              <a:tr h="240810">
                <a:tc>
                  <a:txBody>
                    <a:bodyPr/>
                    <a:lstStyle/>
                    <a:p>
                      <a:pPr rtl="0" fontAlgn="ctr">
                        <a:spcBef>
                          <a:spcPts val="1900"/>
                        </a:spcBef>
                        <a:spcAft>
                          <a:spcPts val="1900"/>
                        </a:spcAft>
                      </a:pPr>
                      <a:r>
                        <a:rPr lang="en-US" sz="700">
                          <a:effectLst/>
                          <a:latin typeface="Times New Roman" panose="02020603050405020304" pitchFamily="18" charset="0"/>
                        </a:rPr>
                        <a:t>1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9</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4</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269620"/>
                  </a:ext>
                </a:extLst>
              </a:tr>
              <a:tr h="240810">
                <a:tc>
                  <a:txBody>
                    <a:bodyPr/>
                    <a:lstStyle/>
                    <a:p>
                      <a:pPr rtl="0" fontAlgn="ctr">
                        <a:spcBef>
                          <a:spcPts val="1900"/>
                        </a:spcBef>
                        <a:spcAft>
                          <a:spcPts val="1900"/>
                        </a:spcAft>
                      </a:pPr>
                      <a:r>
                        <a:rPr lang="en-US" sz="700">
                          <a:effectLst/>
                          <a:latin typeface="Times New Roman" panose="02020603050405020304" pitchFamily="18" charset="0"/>
                        </a:rPr>
                        <a:t>2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7</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2983"/>
                  </a:ext>
                </a:extLst>
              </a:tr>
              <a:tr h="240810">
                <a:tc>
                  <a:txBody>
                    <a:bodyPr/>
                    <a:lstStyle/>
                    <a:p>
                      <a:pPr rtl="0" fontAlgn="ctr">
                        <a:spcBef>
                          <a:spcPts val="1900"/>
                        </a:spcBef>
                        <a:spcAft>
                          <a:spcPts val="1900"/>
                        </a:spcAft>
                      </a:pPr>
                      <a:r>
                        <a:rPr lang="en-US" sz="700">
                          <a:effectLst/>
                          <a:latin typeface="Times New Roman" panose="02020603050405020304" pitchFamily="18" charset="0"/>
                        </a:rPr>
                        <a:t>3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3</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3</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3</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448276"/>
                  </a:ext>
                </a:extLst>
              </a:tr>
              <a:tr h="240810">
                <a:tc>
                  <a:txBody>
                    <a:bodyPr/>
                    <a:lstStyle/>
                    <a:p>
                      <a:pPr rtl="0" fontAlgn="ctr">
                        <a:spcBef>
                          <a:spcPts val="1900"/>
                        </a:spcBef>
                        <a:spcAft>
                          <a:spcPts val="1900"/>
                        </a:spcAft>
                      </a:pPr>
                      <a:r>
                        <a:rPr lang="en-US" sz="700">
                          <a:effectLst/>
                          <a:latin typeface="Times New Roman" panose="02020603050405020304" pitchFamily="18" charset="0"/>
                        </a:rPr>
                        <a:t>4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5</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6376942"/>
                  </a:ext>
                </a:extLst>
              </a:tr>
              <a:tr h="240810">
                <a:tc>
                  <a:txBody>
                    <a:bodyPr/>
                    <a:lstStyle/>
                    <a:p>
                      <a:pPr rtl="0" fontAlgn="ctr">
                        <a:spcBef>
                          <a:spcPts val="1900"/>
                        </a:spcBef>
                        <a:spcAft>
                          <a:spcPts val="1900"/>
                        </a:spcAft>
                      </a:pPr>
                      <a:r>
                        <a:rPr lang="en-US" sz="700">
                          <a:effectLst/>
                          <a:latin typeface="Times New Roman" panose="02020603050405020304" pitchFamily="18" charset="0"/>
                        </a:rPr>
                        <a:t>5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580873"/>
                  </a:ext>
                </a:extLst>
              </a:tr>
              <a:tr h="240810">
                <a:tc>
                  <a:txBody>
                    <a:bodyPr/>
                    <a:lstStyle/>
                    <a:p>
                      <a:pPr rtl="0" fontAlgn="ctr">
                        <a:spcBef>
                          <a:spcPts val="1900"/>
                        </a:spcBef>
                        <a:spcAft>
                          <a:spcPts val="1900"/>
                        </a:spcAft>
                      </a:pPr>
                      <a:r>
                        <a:rPr lang="en-US" sz="700">
                          <a:effectLst/>
                          <a:latin typeface="Times New Roman" panose="02020603050405020304" pitchFamily="18" charset="0"/>
                        </a:rPr>
                        <a:t>6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25554"/>
                  </a:ext>
                </a:extLst>
              </a:tr>
              <a:tr h="240810">
                <a:tc>
                  <a:txBody>
                    <a:bodyPr/>
                    <a:lstStyle/>
                    <a:p>
                      <a:pPr rtl="0" fontAlgn="ctr">
                        <a:spcBef>
                          <a:spcPts val="1900"/>
                        </a:spcBef>
                        <a:spcAft>
                          <a:spcPts val="1900"/>
                        </a:spcAft>
                      </a:pPr>
                      <a:r>
                        <a:rPr lang="en-US" sz="700">
                          <a:effectLst/>
                          <a:latin typeface="Times New Roman" panose="02020603050405020304" pitchFamily="18" charset="0"/>
                        </a:rPr>
                        <a:t>7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2</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99394"/>
                  </a:ext>
                </a:extLst>
              </a:tr>
              <a:tr h="240810">
                <a:tc>
                  <a:txBody>
                    <a:bodyPr/>
                    <a:lstStyle/>
                    <a:p>
                      <a:pPr rtl="0" fontAlgn="ctr">
                        <a:spcBef>
                          <a:spcPts val="1900"/>
                        </a:spcBef>
                        <a:spcAft>
                          <a:spcPts val="1900"/>
                        </a:spcAft>
                      </a:pPr>
                      <a:r>
                        <a:rPr lang="en-US" sz="700">
                          <a:effectLst/>
                          <a:latin typeface="Times New Roman" panose="02020603050405020304" pitchFamily="18" charset="0"/>
                        </a:rPr>
                        <a:t>8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5487902"/>
                  </a:ext>
                </a:extLst>
              </a:tr>
              <a:tr h="240810">
                <a:tc>
                  <a:txBody>
                    <a:bodyPr/>
                    <a:lstStyle/>
                    <a:p>
                      <a:pPr rtl="0" fontAlgn="ctr">
                        <a:spcBef>
                          <a:spcPts val="1900"/>
                        </a:spcBef>
                        <a:spcAft>
                          <a:spcPts val="1900"/>
                        </a:spcAft>
                      </a:pPr>
                      <a:r>
                        <a:rPr lang="en-US" sz="700">
                          <a:effectLst/>
                          <a:latin typeface="Times New Roman" panose="02020603050405020304" pitchFamily="18" charset="0"/>
                        </a:rPr>
                        <a:t>9 pm</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1</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700">
                          <a:effectLst/>
                          <a:latin typeface="Times New Roman" panose="02020603050405020304" pitchFamily="18" charset="0"/>
                        </a:rPr>
                        <a:t>0</a:t>
                      </a:r>
                      <a:endParaRPr lang="en-US" sz="1100">
                        <a:effectLst/>
                      </a:endParaRPr>
                    </a:p>
                  </a:txBody>
                  <a:tcPr marL="55950" marR="55950" marT="55950" marB="559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115480"/>
                  </a:ext>
                </a:extLst>
              </a:tr>
            </a:tbl>
          </a:graphicData>
        </a:graphic>
      </p:graphicFrame>
    </p:spTree>
    <p:extLst>
      <p:ext uri="{BB962C8B-B14F-4D97-AF65-F5344CB8AC3E}">
        <p14:creationId xmlns:p14="http://schemas.microsoft.com/office/powerpoint/2010/main" val="53583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0687-F9BE-D5D5-CEB2-B4A94CCF6C3D}"/>
              </a:ext>
            </a:extLst>
          </p:cNvPr>
          <p:cNvSpPr>
            <a:spLocks noGrp="1"/>
          </p:cNvSpPr>
          <p:nvPr>
            <p:ph type="title"/>
          </p:nvPr>
        </p:nvSpPr>
        <p:spPr>
          <a:xfrm>
            <a:off x="648930" y="629266"/>
            <a:ext cx="3322912" cy="1641987"/>
          </a:xfrm>
        </p:spPr>
        <p:txBody>
          <a:bodyPr>
            <a:normAutofit/>
          </a:bodyPr>
          <a:lstStyle/>
          <a:p>
            <a:r>
              <a:rPr lang="en-US"/>
              <a:t>Shuttle Stops</a:t>
            </a:r>
          </a:p>
        </p:txBody>
      </p:sp>
      <p:pic>
        <p:nvPicPr>
          <p:cNvPr id="4" name="Content Placeholder 3" descr="A map of a university&#10;&#10;Description automatically generated">
            <a:extLst>
              <a:ext uri="{FF2B5EF4-FFF2-40B4-BE49-F238E27FC236}">
                <a16:creationId xmlns:a16="http://schemas.microsoft.com/office/drawing/2014/main" id="{6AE446BC-2661-455B-C9BA-E9EF387936D8}"/>
              </a:ext>
            </a:extLst>
          </p:cNvPr>
          <p:cNvPicPr>
            <a:picLocks noChangeAspect="1"/>
          </p:cNvPicPr>
          <p:nvPr/>
        </p:nvPicPr>
        <p:blipFill rotWithShape="1">
          <a:blip r:embed="rId3"/>
          <a:srcRect t="9160" r="1" b="4899"/>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6" name="Rectangle 15">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736B0E4E-F3E5-B04D-5475-ADEFDBFED612}"/>
              </a:ext>
            </a:extLst>
          </p:cNvPr>
          <p:cNvSpPr>
            <a:spLocks noGrp="1"/>
          </p:cNvSpPr>
          <p:nvPr>
            <p:ph idx="1"/>
          </p:nvPr>
        </p:nvSpPr>
        <p:spPr>
          <a:xfrm>
            <a:off x="647701" y="2438401"/>
            <a:ext cx="3324141" cy="3809998"/>
          </a:xfrm>
        </p:spPr>
        <p:txBody>
          <a:bodyPr vert="horz" lIns="91440" tIns="45720" rIns="91440" bIns="45720" rtlCol="0">
            <a:normAutofit/>
          </a:bodyPr>
          <a:lstStyle/>
          <a:p>
            <a:pPr>
              <a:lnSpc>
                <a:spcPct val="90000"/>
              </a:lnSpc>
            </a:pPr>
            <a:endParaRPr lang="en-US" sz="1900">
              <a:ea typeface="+mj-lt"/>
              <a:cs typeface="+mj-lt"/>
            </a:endParaRPr>
          </a:p>
          <a:p>
            <a:pPr>
              <a:lnSpc>
                <a:spcPct val="90000"/>
              </a:lnSpc>
            </a:pPr>
            <a:r>
              <a:rPr lang="en-US" sz="1900">
                <a:ea typeface="+mj-lt"/>
                <a:cs typeface="+mj-lt"/>
              </a:rPr>
              <a:t>Map displays designated shuttle stops.</a:t>
            </a:r>
            <a:endParaRPr lang="en-US" sz="1900"/>
          </a:p>
          <a:p>
            <a:pPr>
              <a:lnSpc>
                <a:spcPct val="90000"/>
              </a:lnSpc>
            </a:pPr>
            <a:r>
              <a:rPr lang="en-US" sz="1900">
                <a:ea typeface="+mj-lt"/>
                <a:cs typeface="+mj-lt"/>
              </a:rPr>
              <a:t>Shuttle route: Stop 1 through Stop 8.</a:t>
            </a:r>
            <a:endParaRPr lang="en-US" sz="1900"/>
          </a:p>
          <a:p>
            <a:pPr>
              <a:lnSpc>
                <a:spcPct val="90000"/>
              </a:lnSpc>
            </a:pPr>
            <a:r>
              <a:rPr lang="en-US" sz="1900">
                <a:ea typeface="+mj-lt"/>
                <a:cs typeface="+mj-lt"/>
              </a:rPr>
              <a:t>Arrival frequency: Approximately once an hour.</a:t>
            </a:r>
            <a:endParaRPr lang="en-US" sz="1900"/>
          </a:p>
          <a:p>
            <a:pPr>
              <a:lnSpc>
                <a:spcPct val="90000"/>
              </a:lnSpc>
            </a:pPr>
            <a:r>
              <a:rPr lang="en-US" sz="1900">
                <a:ea typeface="+mj-lt"/>
                <a:cs typeface="+mj-lt"/>
              </a:rPr>
              <a:t>Boarding time: 3-10 minutes (varies based on student count).</a:t>
            </a:r>
            <a:endParaRPr lang="en-US" sz="1900"/>
          </a:p>
          <a:p>
            <a:pPr marL="0" indent="0">
              <a:lnSpc>
                <a:spcPct val="90000"/>
              </a:lnSpc>
              <a:buNone/>
            </a:pPr>
            <a:endParaRPr lang="en-US" sz="1900"/>
          </a:p>
        </p:txBody>
      </p:sp>
      <p:sp>
        <p:nvSpPr>
          <p:cNvPr id="3" name="TextBox 2">
            <a:extLst>
              <a:ext uri="{FF2B5EF4-FFF2-40B4-BE49-F238E27FC236}">
                <a16:creationId xmlns:a16="http://schemas.microsoft.com/office/drawing/2014/main" id="{3F487557-DE15-4037-C548-4C01E9A04081}"/>
              </a:ext>
            </a:extLst>
          </p:cNvPr>
          <p:cNvSpPr txBox="1"/>
          <p:nvPr/>
        </p:nvSpPr>
        <p:spPr>
          <a:xfrm>
            <a:off x="4616824" y="164353"/>
            <a:ext cx="59555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*Figure depicts a CSUN campus map with marked shuttle stops, numbered in the order the shuttle will travel to them</a:t>
            </a:r>
            <a:endParaRPr lang="en-US"/>
          </a:p>
        </p:txBody>
      </p:sp>
      <p:sp>
        <p:nvSpPr>
          <p:cNvPr id="5" name="TextBox 4">
            <a:extLst>
              <a:ext uri="{FF2B5EF4-FFF2-40B4-BE49-F238E27FC236}">
                <a16:creationId xmlns:a16="http://schemas.microsoft.com/office/drawing/2014/main" id="{5B7DC656-E1C0-BF27-40C5-624EB1D7E712}"/>
              </a:ext>
            </a:extLst>
          </p:cNvPr>
          <p:cNvSpPr txBox="1"/>
          <p:nvPr/>
        </p:nvSpPr>
        <p:spPr>
          <a:xfrm>
            <a:off x="11128248" y="6324314"/>
            <a:ext cx="344966" cy="246221"/>
          </a:xfrm>
          <a:prstGeom prst="rect">
            <a:avLst/>
          </a:prstGeom>
          <a:noFill/>
        </p:spPr>
        <p:txBody>
          <a:bodyPr wrap="none" rtlCol="0">
            <a:spAutoFit/>
          </a:bodyPr>
          <a:lstStyle/>
          <a:p>
            <a:r>
              <a:rPr lang="en-US" sz="1000"/>
              <a:t>[4]</a:t>
            </a:r>
          </a:p>
        </p:txBody>
      </p:sp>
    </p:spTree>
    <p:extLst>
      <p:ext uri="{BB962C8B-B14F-4D97-AF65-F5344CB8AC3E}">
        <p14:creationId xmlns:p14="http://schemas.microsoft.com/office/powerpoint/2010/main" val="347512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47DC-24AA-4FAA-ACE6-6CCB54FEE192}"/>
              </a:ext>
            </a:extLst>
          </p:cNvPr>
          <p:cNvSpPr>
            <a:spLocks noGrp="1"/>
          </p:cNvSpPr>
          <p:nvPr>
            <p:ph type="title"/>
          </p:nvPr>
        </p:nvSpPr>
        <p:spPr/>
        <p:txBody>
          <a:bodyPr/>
          <a:lstStyle/>
          <a:p>
            <a:r>
              <a:rPr lang="en-US"/>
              <a:t>Methodologies/algorithms:</a:t>
            </a:r>
          </a:p>
        </p:txBody>
      </p:sp>
      <p:sp>
        <p:nvSpPr>
          <p:cNvPr id="3" name="Content Placeholder 2">
            <a:extLst>
              <a:ext uri="{FF2B5EF4-FFF2-40B4-BE49-F238E27FC236}">
                <a16:creationId xmlns:a16="http://schemas.microsoft.com/office/drawing/2014/main" id="{C203DAD0-39A1-4F78-8558-E889CE27A2F6}"/>
              </a:ext>
            </a:extLst>
          </p:cNvPr>
          <p:cNvSpPr>
            <a:spLocks noGrp="1"/>
          </p:cNvSpPr>
          <p:nvPr>
            <p:ph idx="1"/>
          </p:nvPr>
        </p:nvSpPr>
        <p:spPr/>
        <p:txBody>
          <a:bodyPr>
            <a:normAutofit/>
          </a:bodyPr>
          <a:lstStyle/>
          <a:p>
            <a:r>
              <a:rPr lang="en-US" sz="2400"/>
              <a:t>Binomial Queues were utilized to streamline and optimize shuttles</a:t>
            </a:r>
          </a:p>
          <a:p>
            <a:r>
              <a:rPr lang="en-US" sz="2400"/>
              <a:t>Other key algorithms/data structures</a:t>
            </a:r>
          </a:p>
          <a:p>
            <a:pPr lvl="1"/>
            <a:r>
              <a:rPr lang="en-US" sz="2200" err="1"/>
              <a:t>Linkedlists</a:t>
            </a:r>
            <a:endParaRPr lang="en-US" sz="2000"/>
          </a:p>
          <a:p>
            <a:pPr lvl="1"/>
            <a:r>
              <a:rPr lang="en-US" sz="2000"/>
              <a:t>Heap Operations</a:t>
            </a:r>
          </a:p>
          <a:p>
            <a:pPr lvl="1"/>
            <a:r>
              <a:rPr lang="en-US" sz="2000"/>
              <a:t>Node Reversals (aka node deletion)</a:t>
            </a:r>
            <a:endParaRPr lang="en-US" sz="2200"/>
          </a:p>
        </p:txBody>
      </p:sp>
    </p:spTree>
    <p:extLst>
      <p:ext uri="{BB962C8B-B14F-4D97-AF65-F5344CB8AC3E}">
        <p14:creationId xmlns:p14="http://schemas.microsoft.com/office/powerpoint/2010/main" val="138490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E97C-6BAE-423A-AB9D-2384D6CC9375}"/>
              </a:ext>
            </a:extLst>
          </p:cNvPr>
          <p:cNvSpPr>
            <a:spLocks noGrp="1"/>
          </p:cNvSpPr>
          <p:nvPr>
            <p:ph type="title"/>
          </p:nvPr>
        </p:nvSpPr>
        <p:spPr>
          <a:xfrm>
            <a:off x="357475" y="187173"/>
            <a:ext cx="9404723" cy="626985"/>
          </a:xfrm>
        </p:spPr>
        <p:txBody>
          <a:bodyPr/>
          <a:lstStyle/>
          <a:p>
            <a:r>
              <a:rPr lang="en-US"/>
              <a:t>Pseudocode</a:t>
            </a:r>
          </a:p>
        </p:txBody>
      </p:sp>
      <p:sp>
        <p:nvSpPr>
          <p:cNvPr id="3" name="Content Placeholder 2">
            <a:extLst>
              <a:ext uri="{FF2B5EF4-FFF2-40B4-BE49-F238E27FC236}">
                <a16:creationId xmlns:a16="http://schemas.microsoft.com/office/drawing/2014/main" id="{E03FB95E-2736-4745-9304-CF50A900C4FE}"/>
              </a:ext>
            </a:extLst>
          </p:cNvPr>
          <p:cNvSpPr>
            <a:spLocks noGrp="1"/>
          </p:cNvSpPr>
          <p:nvPr>
            <p:ph idx="1"/>
          </p:nvPr>
        </p:nvSpPr>
        <p:spPr>
          <a:xfrm>
            <a:off x="241040" y="1065164"/>
            <a:ext cx="6467302" cy="5567423"/>
          </a:xfrm>
        </p:spPr>
        <p:txBody>
          <a:bodyPr vert="horz" lIns="91440" tIns="45720" rIns="91440" bIns="45720" rtlCol="0" anchor="t">
            <a:normAutofit lnSpcReduction="10000"/>
          </a:bodyPr>
          <a:lstStyle/>
          <a:p>
            <a:pPr marL="0" indent="0">
              <a:buNone/>
            </a:pPr>
            <a:r>
              <a:rPr lang="en-US" sz="1200">
                <a:solidFill>
                  <a:srgbClr val="FFFFFF"/>
                </a:solidFill>
              </a:rPr>
              <a:t>Binomial Queue:</a:t>
            </a:r>
          </a:p>
          <a:p>
            <a:r>
              <a:rPr lang="en-US" sz="1200">
                <a:solidFill>
                  <a:srgbClr val="FFFFFF"/>
                </a:solidFill>
              </a:rPr>
              <a:t> # Create a </a:t>
            </a:r>
            <a:r>
              <a:rPr lang="en-US" sz="1200" err="1">
                <a:solidFill>
                  <a:srgbClr val="FFFFFF"/>
                </a:solidFill>
              </a:rPr>
              <a:t>ShuttleScheduler</a:t>
            </a:r>
            <a:r>
              <a:rPr lang="en-US" sz="1200">
                <a:solidFill>
                  <a:srgbClr val="FFFFFF"/>
                </a:solidFill>
              </a:rPr>
              <a:t> instance for scheduling shuttle stops</a:t>
            </a:r>
          </a:p>
          <a:p>
            <a:pPr marL="0" indent="0">
              <a:buNone/>
            </a:pPr>
            <a:r>
              <a:rPr lang="en-US" sz="1200">
                <a:solidFill>
                  <a:srgbClr val="FFFFFF"/>
                </a:solidFill>
              </a:rPr>
              <a:t>		scheduler = new </a:t>
            </a:r>
            <a:r>
              <a:rPr lang="en-US" sz="1200" err="1">
                <a:solidFill>
                  <a:srgbClr val="FFFFFF"/>
                </a:solidFill>
              </a:rPr>
              <a:t>ShuttleScheduler</a:t>
            </a:r>
            <a:r>
              <a:rPr lang="en-US" sz="1200">
                <a:solidFill>
                  <a:srgbClr val="FFFFFF"/>
                </a:solidFill>
              </a:rPr>
              <a:t>&lt;</a:t>
            </a:r>
            <a:r>
              <a:rPr lang="en-US" sz="1200" err="1">
                <a:solidFill>
                  <a:srgbClr val="FFFFFF"/>
                </a:solidFill>
              </a:rPr>
              <a:t>ShuttleStop</a:t>
            </a:r>
            <a:r>
              <a:rPr lang="en-US" sz="1200">
                <a:solidFill>
                  <a:srgbClr val="FFFFFF"/>
                </a:solidFill>
              </a:rPr>
              <a:t>&gt;()</a:t>
            </a:r>
          </a:p>
          <a:p>
            <a:pPr marL="0" indent="0">
              <a:buNone/>
            </a:pPr>
            <a:r>
              <a:rPr lang="en-US" sz="1200">
                <a:solidFill>
                  <a:srgbClr val="FFFFFF"/>
                </a:solidFill>
              </a:rPr>
              <a:t>    </a:t>
            </a:r>
          </a:p>
          <a:p>
            <a:r>
              <a:rPr lang="en-US" sz="1200">
                <a:solidFill>
                  <a:srgbClr val="FFFFFF"/>
                </a:solidFill>
              </a:rPr>
              <a:t>    # Define halls with varying passenger loads</a:t>
            </a:r>
          </a:p>
          <a:p>
            <a:pPr marL="0" indent="0">
              <a:buNone/>
            </a:pPr>
            <a:r>
              <a:rPr lang="en-US" sz="1200">
                <a:solidFill>
                  <a:srgbClr val="FFFFFF"/>
                </a:solidFill>
              </a:rPr>
              <a:t>		 </a:t>
            </a:r>
            <a:r>
              <a:rPr lang="en-US" sz="1200" err="1">
                <a:solidFill>
                  <a:srgbClr val="FFFFFF"/>
                </a:solidFill>
              </a:rPr>
              <a:t>hallname</a:t>
            </a:r>
            <a:r>
              <a:rPr lang="en-US" sz="1200">
                <a:solidFill>
                  <a:srgbClr val="FFFFFF"/>
                </a:solidFill>
              </a:rPr>
              <a:t> = new Hall("</a:t>
            </a:r>
            <a:r>
              <a:rPr lang="en-US" sz="1200" err="1">
                <a:solidFill>
                  <a:srgbClr val="FFFFFF"/>
                </a:solidFill>
              </a:rPr>
              <a:t>hallname</a:t>
            </a:r>
            <a:r>
              <a:rPr lang="en-US" sz="1200">
                <a:solidFill>
                  <a:srgbClr val="FFFFFF"/>
                </a:solidFill>
              </a:rPr>
              <a:t>", #number of students)</a:t>
            </a:r>
          </a:p>
          <a:p>
            <a:pPr marL="0" indent="0">
              <a:buNone/>
            </a:pPr>
            <a:r>
              <a:rPr lang="en-US" sz="1200">
                <a:solidFill>
                  <a:srgbClr val="FFFFFF"/>
                </a:solidFill>
              </a:rPr>
              <a:t>		</a:t>
            </a:r>
            <a:r>
              <a:rPr lang="en-US" sz="1200" err="1">
                <a:solidFill>
                  <a:srgbClr val="FFFFFF"/>
                </a:solidFill>
              </a:rPr>
              <a:t>cypressHall</a:t>
            </a:r>
            <a:r>
              <a:rPr lang="en-US" sz="1200">
                <a:solidFill>
                  <a:srgbClr val="FFFFFF"/>
                </a:solidFill>
              </a:rPr>
              <a:t> = new Hall("Cypress Hall", 50)</a:t>
            </a:r>
          </a:p>
          <a:p>
            <a:pPr marL="0" indent="0">
              <a:buNone/>
            </a:pPr>
            <a:r>
              <a:rPr lang="en-US" sz="1200">
                <a:solidFill>
                  <a:srgbClr val="FFFFFF"/>
                </a:solidFill>
              </a:rPr>
              <a:t>   </a:t>
            </a:r>
          </a:p>
          <a:p>
            <a:r>
              <a:rPr lang="en-US" sz="1200">
                <a:solidFill>
                  <a:srgbClr val="FFFFFF"/>
                </a:solidFill>
              </a:rPr>
              <a:t>    # Create shuttle stops based on the halls they serve</a:t>
            </a:r>
          </a:p>
          <a:p>
            <a:pPr marL="0" indent="0">
              <a:buNone/>
            </a:pPr>
            <a:r>
              <a:rPr lang="en-US" sz="1200">
                <a:solidFill>
                  <a:srgbClr val="FFFFFF"/>
                </a:solidFill>
              </a:rPr>
              <a:t>		    stop1 = new </a:t>
            </a:r>
            <a:r>
              <a:rPr lang="en-US" sz="1200" err="1">
                <a:solidFill>
                  <a:srgbClr val="FFFFFF"/>
                </a:solidFill>
              </a:rPr>
              <a:t>ShuttleStop</a:t>
            </a:r>
            <a:r>
              <a:rPr lang="en-US" sz="1200">
                <a:solidFill>
                  <a:srgbClr val="FFFFFF"/>
                </a:solidFill>
              </a:rPr>
              <a:t>(1)</a:t>
            </a:r>
          </a:p>
          <a:p>
            <a:pPr marL="0" indent="0">
              <a:buNone/>
            </a:pPr>
            <a:r>
              <a:rPr lang="en-US" sz="1200">
                <a:solidFill>
                  <a:srgbClr val="FFFFFF"/>
                </a:solidFill>
              </a:rPr>
              <a:t>		    stop1.addHall(</a:t>
            </a:r>
            <a:r>
              <a:rPr lang="en-US" sz="1200" err="1">
                <a:solidFill>
                  <a:srgbClr val="FFFFFF"/>
                </a:solidFill>
              </a:rPr>
              <a:t>hallname</a:t>
            </a:r>
            <a:r>
              <a:rPr lang="en-US" sz="1200">
                <a:solidFill>
                  <a:srgbClr val="FFFFFF"/>
                </a:solidFill>
              </a:rPr>
              <a:t>)</a:t>
            </a:r>
          </a:p>
          <a:p>
            <a:pPr marL="0" indent="0">
              <a:buNone/>
            </a:pPr>
            <a:endParaRPr lang="en-US" sz="1200">
              <a:solidFill>
                <a:srgbClr val="FFFFFF"/>
              </a:solidFill>
            </a:endParaRPr>
          </a:p>
          <a:p>
            <a:r>
              <a:rPr lang="en-US" sz="1200">
                <a:solidFill>
                  <a:srgbClr val="FFFFFF"/>
                </a:solidFill>
              </a:rPr>
              <a:t>    # Insert shuttle stops into the scheduler</a:t>
            </a:r>
          </a:p>
          <a:p>
            <a:pPr marL="0" indent="0">
              <a:buNone/>
            </a:pPr>
            <a:r>
              <a:rPr lang="en-US" sz="1200">
                <a:solidFill>
                  <a:srgbClr val="FFFFFF"/>
                </a:solidFill>
              </a:rPr>
              <a:t>		    </a:t>
            </a:r>
            <a:r>
              <a:rPr lang="en-US" sz="1200" err="1">
                <a:solidFill>
                  <a:srgbClr val="FFFFFF"/>
                </a:solidFill>
              </a:rPr>
              <a:t>scheduler.insert</a:t>
            </a:r>
            <a:r>
              <a:rPr lang="en-US" sz="1200">
                <a:solidFill>
                  <a:srgbClr val="FFFFFF"/>
                </a:solidFill>
              </a:rPr>
              <a:t>(stop1)</a:t>
            </a:r>
          </a:p>
          <a:p>
            <a:pPr marL="0" indent="0">
              <a:buNone/>
            </a:pPr>
            <a:endParaRPr lang="en-US" sz="1200">
              <a:solidFill>
                <a:srgbClr val="FFFFFF"/>
              </a:solidFill>
            </a:endParaRPr>
          </a:p>
          <a:p>
            <a:r>
              <a:rPr lang="en-US" sz="1200">
                <a:solidFill>
                  <a:srgbClr val="FFFFFF"/>
                </a:solidFill>
              </a:rPr>
              <a:t>    # Send shuttles to stops with the most passengers first</a:t>
            </a:r>
          </a:p>
          <a:p>
            <a:pPr marL="0" indent="0">
              <a:buNone/>
            </a:pPr>
            <a:r>
              <a:rPr lang="en-US" sz="1200">
                <a:solidFill>
                  <a:srgbClr val="FFFFFF"/>
                </a:solidFill>
              </a:rPr>
              <a:t>		   while not </a:t>
            </a:r>
            <a:r>
              <a:rPr lang="en-US" sz="1200" err="1">
                <a:solidFill>
                  <a:srgbClr val="FFFFFF"/>
                </a:solidFill>
              </a:rPr>
              <a:t>scheduler.isEmpty</a:t>
            </a:r>
            <a:r>
              <a:rPr lang="en-US" sz="1200">
                <a:solidFill>
                  <a:srgbClr val="FFFFFF"/>
                </a:solidFill>
              </a:rPr>
              <a:t>():</a:t>
            </a:r>
          </a:p>
          <a:p>
            <a:pPr marL="0" indent="0">
              <a:buNone/>
            </a:pPr>
            <a:r>
              <a:rPr lang="en-US" sz="1200">
                <a:solidFill>
                  <a:srgbClr val="FFFFFF"/>
                </a:solidFill>
              </a:rPr>
              <a:t>			</a:t>
            </a:r>
            <a:r>
              <a:rPr lang="en-US" sz="1200" err="1">
                <a:solidFill>
                  <a:srgbClr val="FFFFFF"/>
                </a:solidFill>
              </a:rPr>
              <a:t>maxStop</a:t>
            </a:r>
            <a:r>
              <a:rPr lang="en-US" sz="1200">
                <a:solidFill>
                  <a:srgbClr val="FFFFFF"/>
                </a:solidFill>
              </a:rPr>
              <a:t> = </a:t>
            </a:r>
            <a:r>
              <a:rPr lang="en-US" sz="1200" err="1">
                <a:solidFill>
                  <a:srgbClr val="FFFFFF"/>
                </a:solidFill>
              </a:rPr>
              <a:t>scheduler.deleteMax</a:t>
            </a:r>
            <a:r>
              <a:rPr lang="en-US" sz="1200">
                <a:solidFill>
                  <a:srgbClr val="FFFFFF"/>
                </a:solidFill>
              </a:rPr>
              <a:t>()</a:t>
            </a:r>
          </a:p>
          <a:p>
            <a:pPr marL="0" indent="0">
              <a:buNone/>
            </a:pPr>
            <a:r>
              <a:rPr lang="en-US" sz="1200">
                <a:solidFill>
                  <a:srgbClr val="FFFFFF"/>
                </a:solidFill>
              </a:rPr>
              <a:t>			print("Sending shuttle to: " + </a:t>
            </a:r>
            <a:r>
              <a:rPr lang="en-US" sz="1200" err="1">
                <a:solidFill>
                  <a:srgbClr val="FFFFFF"/>
                </a:solidFill>
              </a:rPr>
              <a:t>maxStop</a:t>
            </a:r>
            <a:r>
              <a:rPr lang="en-US" sz="1200">
                <a:solidFill>
                  <a:srgbClr val="FFFFFF"/>
                </a:solidFill>
              </a:rPr>
              <a:t>)?</a:t>
            </a:r>
          </a:p>
        </p:txBody>
      </p:sp>
      <p:sp>
        <p:nvSpPr>
          <p:cNvPr id="5" name="Content Placeholder 2">
            <a:extLst>
              <a:ext uri="{FF2B5EF4-FFF2-40B4-BE49-F238E27FC236}">
                <a16:creationId xmlns:a16="http://schemas.microsoft.com/office/drawing/2014/main" id="{C71884BC-09BB-3469-5384-9571B8757B3E}"/>
              </a:ext>
            </a:extLst>
          </p:cNvPr>
          <p:cNvSpPr txBox="1">
            <a:spLocks/>
          </p:cNvSpPr>
          <p:nvPr/>
        </p:nvSpPr>
        <p:spPr>
          <a:xfrm>
            <a:off x="5688268" y="1063349"/>
            <a:ext cx="6467302" cy="556742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200">
                <a:solidFill>
                  <a:srgbClr val="FFFFFF"/>
                </a:solidFill>
              </a:rPr>
              <a:t>Binary Search Tree:</a:t>
            </a:r>
            <a:endParaRPr lang="en-US">
              <a:solidFill>
                <a:srgbClr val="FFFFFF"/>
              </a:solidFill>
            </a:endParaRPr>
          </a:p>
          <a:p>
            <a:pPr marL="171450" indent="-171450">
              <a:buFont typeface="Wingdings" charset="2"/>
              <a:buChar char="Ø"/>
            </a:pPr>
            <a:r>
              <a:rPr lang="en-US" sz="1200">
                <a:solidFill>
                  <a:srgbClr val="FFFFFF"/>
                </a:solidFill>
              </a:rPr>
              <a:t>#</a:t>
            </a:r>
            <a:r>
              <a:rPr lang="en-US" sz="1200">
                <a:solidFill>
                  <a:srgbClr val="FFFFFF"/>
                </a:solidFill>
                <a:ea typeface="+mj-lt"/>
                <a:cs typeface="+mj-lt"/>
              </a:rPr>
              <a:t> Create a </a:t>
            </a:r>
            <a:r>
              <a:rPr lang="en-US" sz="1200" err="1">
                <a:solidFill>
                  <a:srgbClr val="FFFFFF"/>
                </a:solidFill>
                <a:ea typeface="+mj-lt"/>
                <a:cs typeface="+mj-lt"/>
              </a:rPr>
              <a:t>ShuttleScheduler</a:t>
            </a:r>
            <a:r>
              <a:rPr lang="en-US" sz="1200">
                <a:solidFill>
                  <a:srgbClr val="FFFFFF"/>
                </a:solidFill>
                <a:ea typeface="+mj-lt"/>
                <a:cs typeface="+mj-lt"/>
              </a:rPr>
              <a:t> instance for scheduling shuttle stops using a Binary Search Tree</a:t>
            </a:r>
            <a:endParaRPr lang="en-US">
              <a:solidFill>
                <a:srgbClr val="FFFFFF"/>
              </a:solidFill>
              <a:ea typeface="+mj-lt"/>
              <a:cs typeface="+mj-lt"/>
            </a:endParaRPr>
          </a:p>
          <a:p>
            <a:pPr marL="0" indent="0" algn="ctr">
              <a:buNone/>
            </a:pPr>
            <a:r>
              <a:rPr lang="en-US" sz="1200">
                <a:solidFill>
                  <a:srgbClr val="FFFFFF"/>
                </a:solidFill>
                <a:ea typeface="+mj-lt"/>
                <a:cs typeface="+mj-lt"/>
              </a:rPr>
              <a:t>scheduler = new </a:t>
            </a:r>
            <a:r>
              <a:rPr lang="en-US" sz="1200" err="1">
                <a:solidFill>
                  <a:srgbClr val="FFFFFF"/>
                </a:solidFill>
                <a:ea typeface="+mj-lt"/>
                <a:cs typeface="+mj-lt"/>
              </a:rPr>
              <a:t>ShuttleScheduler</a:t>
            </a:r>
            <a:r>
              <a:rPr lang="en-US" sz="1200">
                <a:solidFill>
                  <a:srgbClr val="FFFFFF"/>
                </a:solidFill>
                <a:ea typeface="+mj-lt"/>
                <a:cs typeface="+mj-lt"/>
              </a:rPr>
              <a:t>&lt;</a:t>
            </a:r>
            <a:r>
              <a:rPr lang="en-US" sz="1200" err="1">
                <a:solidFill>
                  <a:srgbClr val="FFFFFF"/>
                </a:solidFill>
                <a:ea typeface="+mj-lt"/>
                <a:cs typeface="+mj-lt"/>
              </a:rPr>
              <a:t>BinarySearchTree</a:t>
            </a:r>
            <a:r>
              <a:rPr lang="en-US" sz="1200">
                <a:solidFill>
                  <a:srgbClr val="FFFFFF"/>
                </a:solidFill>
                <a:ea typeface="+mj-lt"/>
                <a:cs typeface="+mj-lt"/>
              </a:rPr>
              <a:t>&lt;</a:t>
            </a:r>
            <a:r>
              <a:rPr lang="en-US" sz="1200" err="1">
                <a:solidFill>
                  <a:srgbClr val="FFFFFF"/>
                </a:solidFill>
                <a:ea typeface="+mj-lt"/>
                <a:cs typeface="+mj-lt"/>
              </a:rPr>
              <a:t>ShuttleStop</a:t>
            </a:r>
            <a:r>
              <a:rPr lang="en-US" sz="1200">
                <a:solidFill>
                  <a:srgbClr val="FFFFFF"/>
                </a:solidFill>
                <a:ea typeface="+mj-lt"/>
                <a:cs typeface="+mj-lt"/>
              </a:rPr>
              <a:t>&gt;&gt;() </a:t>
            </a:r>
            <a:endParaRPr lang="en-US"/>
          </a:p>
          <a:p>
            <a:pPr>
              <a:buFont typeface="Wingdings" charset="2"/>
              <a:buChar char="Ø"/>
            </a:pPr>
            <a:r>
              <a:rPr lang="en-US" sz="1200">
                <a:solidFill>
                  <a:srgbClr val="FFFFFF"/>
                </a:solidFill>
                <a:ea typeface="+mj-lt"/>
                <a:cs typeface="+mj-lt"/>
              </a:rPr>
              <a:t># Define halls with varying passenger loads</a:t>
            </a:r>
            <a:endParaRPr lang="en-US"/>
          </a:p>
          <a:p>
            <a:pPr marL="0" indent="0" algn="ctr">
              <a:buNone/>
            </a:pPr>
            <a:r>
              <a:rPr lang="en-US" sz="1200" err="1">
                <a:solidFill>
                  <a:srgbClr val="FFFFFF"/>
                </a:solidFill>
                <a:ea typeface="+mj-lt"/>
                <a:cs typeface="+mj-lt"/>
              </a:rPr>
              <a:t>hallName</a:t>
            </a:r>
            <a:r>
              <a:rPr lang="en-US" sz="1200">
                <a:solidFill>
                  <a:srgbClr val="FFFFFF"/>
                </a:solidFill>
                <a:ea typeface="+mj-lt"/>
                <a:cs typeface="+mj-lt"/>
              </a:rPr>
              <a:t> = new Hall("Hall Name", #number of students)</a:t>
            </a:r>
            <a:endParaRPr lang="en-US">
              <a:solidFill>
                <a:srgbClr val="FFFFFF"/>
              </a:solidFill>
              <a:ea typeface="+mj-lt"/>
              <a:cs typeface="+mj-lt"/>
            </a:endParaRPr>
          </a:p>
          <a:p>
            <a:pPr marL="0" indent="0">
              <a:buNone/>
            </a:pPr>
            <a:r>
              <a:rPr lang="en-US" sz="1200">
                <a:solidFill>
                  <a:srgbClr val="FFFFFF"/>
                </a:solidFill>
                <a:ea typeface="+mj-lt"/>
                <a:cs typeface="+mj-lt"/>
              </a:rPr>
              <a:t>                         </a:t>
            </a:r>
            <a:r>
              <a:rPr lang="en-US" sz="1200" err="1">
                <a:solidFill>
                  <a:srgbClr val="FFFFFF"/>
                </a:solidFill>
                <a:ea typeface="+mj-lt"/>
                <a:cs typeface="+mj-lt"/>
              </a:rPr>
              <a:t>cypressHall</a:t>
            </a:r>
            <a:r>
              <a:rPr lang="en-US" sz="1200">
                <a:solidFill>
                  <a:srgbClr val="FFFFFF"/>
                </a:solidFill>
                <a:ea typeface="+mj-lt"/>
                <a:cs typeface="+mj-lt"/>
              </a:rPr>
              <a:t> = new Hall("Cypress Hall", 50)</a:t>
            </a:r>
            <a:endParaRPr lang="en-US"/>
          </a:p>
          <a:p>
            <a:pPr>
              <a:buFont typeface="Wingdings" charset="2"/>
              <a:buChar char="Ø"/>
            </a:pPr>
            <a:r>
              <a:rPr lang="en-US" sz="1200">
                <a:solidFill>
                  <a:srgbClr val="FFFFFF"/>
                </a:solidFill>
                <a:ea typeface="+mj-lt"/>
                <a:cs typeface="+mj-lt"/>
              </a:rPr>
              <a:t># Create shuttle stops based on the halls they serve</a:t>
            </a:r>
            <a:endParaRPr lang="en-US"/>
          </a:p>
          <a:p>
            <a:pPr marL="0" indent="0">
              <a:buNone/>
            </a:pPr>
            <a:r>
              <a:rPr lang="en-US" sz="1200">
                <a:solidFill>
                  <a:srgbClr val="FFFFFF"/>
                </a:solidFill>
                <a:ea typeface="+mj-lt"/>
                <a:cs typeface="+mj-lt"/>
              </a:rPr>
              <a:t>                             stop1 = new </a:t>
            </a:r>
            <a:r>
              <a:rPr lang="en-US" sz="1200" err="1">
                <a:solidFill>
                  <a:srgbClr val="FFFFFF"/>
                </a:solidFill>
                <a:ea typeface="+mj-lt"/>
                <a:cs typeface="+mj-lt"/>
              </a:rPr>
              <a:t>ShuttleStop</a:t>
            </a:r>
            <a:r>
              <a:rPr lang="en-US" sz="1200">
                <a:solidFill>
                  <a:srgbClr val="FFFFFF"/>
                </a:solidFill>
                <a:ea typeface="+mj-lt"/>
                <a:cs typeface="+mj-lt"/>
              </a:rPr>
              <a:t>(1)</a:t>
            </a:r>
            <a:endParaRPr lang="en-US">
              <a:solidFill>
                <a:srgbClr val="FFFFFF"/>
              </a:solidFill>
              <a:ea typeface="+mj-lt"/>
              <a:cs typeface="+mj-lt"/>
            </a:endParaRPr>
          </a:p>
          <a:p>
            <a:pPr marL="0" indent="0">
              <a:buNone/>
            </a:pPr>
            <a:r>
              <a:rPr lang="en-US" sz="1200">
                <a:solidFill>
                  <a:srgbClr val="FFFFFF"/>
                </a:solidFill>
                <a:ea typeface="+mj-lt"/>
                <a:cs typeface="+mj-lt"/>
              </a:rPr>
              <a:t>                              stop1.addHall(</a:t>
            </a:r>
            <a:r>
              <a:rPr lang="en-US" sz="1200" err="1">
                <a:solidFill>
                  <a:srgbClr val="FFFFFF"/>
                </a:solidFill>
                <a:ea typeface="+mj-lt"/>
                <a:cs typeface="+mj-lt"/>
              </a:rPr>
              <a:t>hallName</a:t>
            </a:r>
            <a:r>
              <a:rPr lang="en-US" sz="1200">
                <a:solidFill>
                  <a:srgbClr val="FFFFFF"/>
                </a:solidFill>
                <a:ea typeface="+mj-lt"/>
                <a:cs typeface="+mj-lt"/>
              </a:rPr>
              <a:t>)</a:t>
            </a:r>
            <a:endParaRPr lang="en-US"/>
          </a:p>
          <a:p>
            <a:pPr>
              <a:buFont typeface="Wingdings" charset="2"/>
              <a:buChar char="Ø"/>
            </a:pPr>
            <a:r>
              <a:rPr lang="en-US" sz="1200">
                <a:solidFill>
                  <a:srgbClr val="FFFFFF"/>
                </a:solidFill>
                <a:ea typeface="+mj-lt"/>
                <a:cs typeface="+mj-lt"/>
              </a:rPr>
              <a:t># Insert shuttle stops into the scheduler's Binary Search Tree</a:t>
            </a:r>
            <a:endParaRPr lang="en-US"/>
          </a:p>
          <a:p>
            <a:pPr marL="0" indent="0">
              <a:buNone/>
            </a:pPr>
            <a:r>
              <a:rPr lang="en-US" sz="1200"/>
              <a:t>                      </a:t>
            </a:r>
            <a:r>
              <a:rPr lang="en-US" sz="1200" err="1"/>
              <a:t>scheduler.insert</a:t>
            </a:r>
            <a:r>
              <a:rPr lang="en-US" sz="1200"/>
              <a:t>(stop1)</a:t>
            </a:r>
            <a:endParaRPr lang="en-US"/>
          </a:p>
          <a:p>
            <a:pPr marL="0" indent="0">
              <a:buNone/>
            </a:pPr>
            <a:r>
              <a:rPr lang="en-US" sz="1200"/>
              <a:t># Iterate through the Binary Search Tree </a:t>
            </a:r>
            <a:endParaRPr lang="en-US"/>
          </a:p>
          <a:p>
            <a:pPr marL="0" indent="0">
              <a:buNone/>
            </a:pPr>
            <a:r>
              <a:rPr lang="en-US" sz="1200"/>
              <a:t>                determine the order of shuttle stops</a:t>
            </a:r>
            <a:endParaRPr lang="en-US"/>
          </a:p>
          <a:p>
            <a:pPr marL="0" indent="0">
              <a:buNone/>
            </a:pPr>
            <a:r>
              <a:rPr lang="en-US" sz="1200"/>
              <a:t>                while there are more stops in the scheduler:</a:t>
            </a:r>
            <a:endParaRPr lang="en-US"/>
          </a:p>
          <a:p>
            <a:pPr marL="0" indent="0">
              <a:buNone/>
            </a:pPr>
            <a:r>
              <a:rPr lang="en-US" sz="1200"/>
              <a:t>                </a:t>
            </a:r>
            <a:r>
              <a:rPr lang="en-US" sz="1200" err="1"/>
              <a:t>nextStop</a:t>
            </a:r>
            <a:r>
              <a:rPr lang="en-US" sz="1200"/>
              <a:t> = </a:t>
            </a:r>
            <a:r>
              <a:rPr lang="en-US" sz="1200" err="1"/>
              <a:t>scheduler.findNextStop</a:t>
            </a:r>
            <a:r>
              <a:rPr lang="en-US" sz="1200"/>
              <a:t>()</a:t>
            </a:r>
            <a:endParaRPr lang="en-US"/>
          </a:p>
          <a:p>
            <a:pPr marL="0" indent="0">
              <a:buNone/>
            </a:pPr>
            <a:r>
              <a:rPr lang="en-US" sz="1200"/>
              <a:t>                print("Next shuttle stop: " + </a:t>
            </a:r>
            <a:r>
              <a:rPr lang="en-US" sz="1200" err="1"/>
              <a:t>nextStop</a:t>
            </a:r>
            <a:r>
              <a:rPr lang="en-US" sz="1200"/>
              <a:t>)</a:t>
            </a:r>
            <a:endParaRPr lang="en-US"/>
          </a:p>
          <a:p>
            <a:pPr>
              <a:buFont typeface="Wingdings" charset="2"/>
              <a:buChar char="Ø"/>
            </a:pPr>
            <a:r>
              <a:rPr lang="en-US" sz="1100">
                <a:solidFill>
                  <a:srgbClr val="FFFFFF"/>
                </a:solidFill>
                <a:ea typeface="+mj-lt"/>
                <a:cs typeface="+mj-lt"/>
              </a:rPr>
              <a:t>The </a:t>
            </a:r>
            <a:r>
              <a:rPr lang="en-US" sz="1100" err="1">
                <a:solidFill>
                  <a:srgbClr val="FFFFFF"/>
                </a:solidFill>
                <a:ea typeface="+mj-lt"/>
                <a:cs typeface="+mj-lt"/>
              </a:rPr>
              <a:t>findNextStop</a:t>
            </a:r>
            <a:r>
              <a:rPr lang="en-US" sz="1100">
                <a:solidFill>
                  <a:srgbClr val="FFFFFF"/>
                </a:solidFill>
                <a:ea typeface="+mj-lt"/>
                <a:cs typeface="+mj-lt"/>
              </a:rPr>
              <a:t>() method will determine the next stop in the sequence.</a:t>
            </a:r>
            <a:endParaRPr lang="en-US" sz="1200">
              <a:solidFill>
                <a:srgbClr val="FFFFFF"/>
              </a:solidFill>
            </a:endParaRPr>
          </a:p>
          <a:p>
            <a:pPr marL="171450" indent="-171450">
              <a:buFont typeface="Wingdings" charset="2"/>
              <a:buChar char="Ø"/>
            </a:pPr>
            <a:endParaRPr lang="en-US" sz="1200">
              <a:solidFill>
                <a:srgbClr val="FFFFFF"/>
              </a:solidFill>
            </a:endParaRPr>
          </a:p>
        </p:txBody>
      </p:sp>
    </p:spTree>
    <p:extLst>
      <p:ext uri="{BB962C8B-B14F-4D97-AF65-F5344CB8AC3E}">
        <p14:creationId xmlns:p14="http://schemas.microsoft.com/office/powerpoint/2010/main" val="393507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90CE-3F55-7151-DB18-A447983F534A}"/>
              </a:ext>
            </a:extLst>
          </p:cNvPr>
          <p:cNvSpPr>
            <a:spLocks noGrp="1"/>
          </p:cNvSpPr>
          <p:nvPr>
            <p:ph type="title"/>
          </p:nvPr>
        </p:nvSpPr>
        <p:spPr/>
        <p:txBody>
          <a:bodyPr/>
          <a:lstStyle/>
          <a:p>
            <a:r>
              <a:rPr lang="en-US"/>
              <a:t>Results of Shuttle Scheduling Algorithm</a:t>
            </a:r>
          </a:p>
        </p:txBody>
      </p:sp>
      <p:sp>
        <p:nvSpPr>
          <p:cNvPr id="3" name="Content Placeholder 2">
            <a:extLst>
              <a:ext uri="{FF2B5EF4-FFF2-40B4-BE49-F238E27FC236}">
                <a16:creationId xmlns:a16="http://schemas.microsoft.com/office/drawing/2014/main" id="{23BDD22F-47D4-9807-3DDD-2901B1607CE2}"/>
              </a:ext>
            </a:extLst>
          </p:cNvPr>
          <p:cNvSpPr>
            <a:spLocks noGrp="1"/>
          </p:cNvSpPr>
          <p:nvPr>
            <p:ph idx="1"/>
          </p:nvPr>
        </p:nvSpPr>
        <p:spPr/>
        <p:txBody>
          <a:bodyPr vert="horz" lIns="91440" tIns="45720" rIns="91440" bIns="45720" rtlCol="0" anchor="t">
            <a:normAutofit/>
          </a:bodyPr>
          <a:lstStyle/>
          <a:p>
            <a:r>
              <a:rPr lang="en-US">
                <a:solidFill>
                  <a:srgbClr val="FFFFFF"/>
                </a:solidFill>
                <a:ea typeface="+mj-lt"/>
                <a:cs typeface="+mj-lt"/>
              </a:rPr>
              <a:t>Efficiently scheduling shuttles to cater to stops with the highest passenger loads first using Binomial Queues.</a:t>
            </a:r>
          </a:p>
          <a:p>
            <a:r>
              <a:rPr lang="en-US">
                <a:solidFill>
                  <a:srgbClr val="FFFFFF"/>
                </a:solidFill>
                <a:ea typeface="+mj-lt"/>
                <a:cs typeface="+mj-lt"/>
              </a:rPr>
              <a:t>Dataset: Different shuttle stops and the halls they serve with varying passenger loads.</a:t>
            </a:r>
          </a:p>
        </p:txBody>
      </p:sp>
    </p:spTree>
    <p:extLst>
      <p:ext uri="{BB962C8B-B14F-4D97-AF65-F5344CB8AC3E}">
        <p14:creationId xmlns:p14="http://schemas.microsoft.com/office/powerpoint/2010/main" val="310886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0B9D-6BAE-E227-C5B9-AD8477C7A37C}"/>
              </a:ext>
            </a:extLst>
          </p:cNvPr>
          <p:cNvSpPr>
            <a:spLocks noGrp="1"/>
          </p:cNvSpPr>
          <p:nvPr>
            <p:ph type="title"/>
          </p:nvPr>
        </p:nvSpPr>
        <p:spPr/>
        <p:txBody>
          <a:bodyPr/>
          <a:lstStyle/>
          <a:p>
            <a:r>
              <a:rPr lang="en-US"/>
              <a:t>Example Results of Binomial Queue</a:t>
            </a:r>
          </a:p>
        </p:txBody>
      </p:sp>
      <p:sp>
        <p:nvSpPr>
          <p:cNvPr id="3" name="Content Placeholder 2">
            <a:extLst>
              <a:ext uri="{FF2B5EF4-FFF2-40B4-BE49-F238E27FC236}">
                <a16:creationId xmlns:a16="http://schemas.microsoft.com/office/drawing/2014/main" id="{98435852-DFE9-8616-E307-AC5DCF45BE69}"/>
              </a:ext>
            </a:extLst>
          </p:cNvPr>
          <p:cNvSpPr>
            <a:spLocks noGrp="1"/>
          </p:cNvSpPr>
          <p:nvPr>
            <p:ph idx="1"/>
          </p:nvPr>
        </p:nvSpPr>
        <p:spPr>
          <a:xfrm>
            <a:off x="1091767" y="1787373"/>
            <a:ext cx="4255479" cy="4195481"/>
          </a:xfrm>
        </p:spPr>
        <p:txBody>
          <a:bodyPr vert="horz" lIns="91440" tIns="45720" rIns="91440" bIns="45720" rtlCol="0" anchor="t">
            <a:normAutofit fontScale="92500" lnSpcReduction="10000"/>
          </a:bodyPr>
          <a:lstStyle/>
          <a:p>
            <a:pPr marL="0" indent="0">
              <a:buNone/>
            </a:pPr>
            <a:endParaRPr lang="en-US">
              <a:ea typeface="+mj-lt"/>
              <a:cs typeface="+mj-lt"/>
            </a:endParaRPr>
          </a:p>
          <a:p>
            <a:r>
              <a:rPr lang="en-US">
                <a:ea typeface="+mj-lt"/>
                <a:cs typeface="+mj-lt"/>
              </a:rPr>
              <a:t>Example Result 1:</a:t>
            </a:r>
            <a:endParaRPr lang="en-US"/>
          </a:p>
          <a:p>
            <a:pPr>
              <a:buFont typeface="Arial" charset="2"/>
              <a:buChar char="•"/>
            </a:pPr>
            <a:r>
              <a:rPr lang="en-US">
                <a:ea typeface="+mj-lt"/>
                <a:cs typeface="+mj-lt"/>
              </a:rPr>
              <a:t>Shuttle Stop 1 Details: </a:t>
            </a:r>
          </a:p>
          <a:p>
            <a:pPr>
              <a:buFont typeface="Arial" charset="2"/>
              <a:buChar char="•"/>
            </a:pPr>
            <a:r>
              <a:rPr lang="en-US">
                <a:ea typeface="+mj-lt"/>
                <a:cs typeface="+mj-lt"/>
              </a:rPr>
              <a:t>Total Passengers: 50 </a:t>
            </a:r>
            <a:endParaRPr lang="en-US"/>
          </a:p>
          <a:p>
            <a:pPr>
              <a:buFont typeface="Arial" charset="2"/>
              <a:buChar char="•"/>
            </a:pPr>
            <a:r>
              <a:rPr lang="en-US">
                <a:ea typeface="+mj-lt"/>
                <a:cs typeface="+mj-lt"/>
              </a:rPr>
              <a:t>Halls Served: Jacaranda Hall</a:t>
            </a:r>
            <a:endParaRPr lang="en-US"/>
          </a:p>
          <a:p>
            <a:pPr>
              <a:buFont typeface="Arial" charset="2"/>
              <a:buChar char="•"/>
            </a:pPr>
            <a:r>
              <a:rPr lang="en-US">
                <a:ea typeface="+mj-lt"/>
                <a:cs typeface="+mj-lt"/>
              </a:rPr>
              <a:t>In the Binomial Queue system, Shuttle Stop 1 might be prioritized due to its high passenger load. This showcases the queue's ability to adapt to passenger demand, prioritizing stops with more passengers.</a:t>
            </a:r>
            <a:endParaRPr lang="en-US"/>
          </a:p>
          <a:p>
            <a:pPr>
              <a:buFont typeface="Arial" charset="2"/>
              <a:buChar char="•"/>
            </a:pPr>
            <a:endParaRPr lang="en-US"/>
          </a:p>
          <a:p>
            <a:pPr marL="0" indent="0">
              <a:buNone/>
            </a:pPr>
            <a:endParaRPr lang="en-US"/>
          </a:p>
          <a:p>
            <a:endParaRPr lang="en-US"/>
          </a:p>
        </p:txBody>
      </p:sp>
      <p:sp>
        <p:nvSpPr>
          <p:cNvPr id="5" name="Content Placeholder 2">
            <a:extLst>
              <a:ext uri="{FF2B5EF4-FFF2-40B4-BE49-F238E27FC236}">
                <a16:creationId xmlns:a16="http://schemas.microsoft.com/office/drawing/2014/main" id="{4C8D5BC1-2105-ECB2-4E69-B7BA70C98E9A}"/>
              </a:ext>
            </a:extLst>
          </p:cNvPr>
          <p:cNvSpPr txBox="1">
            <a:spLocks/>
          </p:cNvSpPr>
          <p:nvPr/>
        </p:nvSpPr>
        <p:spPr>
          <a:xfrm>
            <a:off x="6383932" y="1714976"/>
            <a:ext cx="4255479" cy="4195481"/>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a:p>
          <a:p>
            <a:r>
              <a:rPr lang="en-US">
                <a:ea typeface="+mj-lt"/>
                <a:cs typeface="+mj-lt"/>
              </a:rPr>
              <a:t>Example Result 2</a:t>
            </a:r>
            <a:endParaRPr lang="en-US">
              <a:solidFill>
                <a:srgbClr val="FFFFFF"/>
              </a:solidFill>
              <a:ea typeface="+mj-lt"/>
              <a:cs typeface="+mj-lt"/>
            </a:endParaRPr>
          </a:p>
          <a:p>
            <a:pPr>
              <a:buFont typeface="Arial" charset="2"/>
              <a:buChar char="•"/>
            </a:pPr>
            <a:r>
              <a:rPr lang="en-US">
                <a:solidFill>
                  <a:srgbClr val="FFFFFF"/>
                </a:solidFill>
                <a:ea typeface="+mj-lt"/>
                <a:cs typeface="+mj-lt"/>
              </a:rPr>
              <a:t>Shuttle Stop 2 details: </a:t>
            </a:r>
          </a:p>
          <a:p>
            <a:pPr>
              <a:buFont typeface="Arial" charset="2"/>
              <a:buChar char="•"/>
            </a:pPr>
            <a:r>
              <a:rPr lang="en-US">
                <a:solidFill>
                  <a:srgbClr val="FFFFFF"/>
                </a:solidFill>
                <a:ea typeface="+mj-lt"/>
                <a:cs typeface="+mj-lt"/>
              </a:rPr>
              <a:t>Total Passengers: 15 </a:t>
            </a:r>
            <a:endParaRPr lang="en-US"/>
          </a:p>
          <a:p>
            <a:pPr>
              <a:buFont typeface="Arial" charset="2"/>
              <a:buChar char="•"/>
            </a:pPr>
            <a:r>
              <a:rPr lang="en-US">
                <a:ea typeface="+mj-lt"/>
                <a:cs typeface="+mj-lt"/>
              </a:rPr>
              <a:t>Halls Served: Cypress Hall</a:t>
            </a:r>
            <a:endParaRPr lang="en-US"/>
          </a:p>
          <a:p>
            <a:pPr>
              <a:buFont typeface="Arial" charset="2"/>
              <a:buChar char="•"/>
            </a:pPr>
            <a:r>
              <a:rPr lang="en-US">
                <a:ea typeface="+mj-lt"/>
                <a:cs typeface="+mj-lt"/>
              </a:rPr>
              <a:t>With the Binomial Queue approach, Shuttle Stop 2, having fewer passengers, may not be prioritized as highly as stops with more passengers, reflecting the system's focus on addressing higher passenger demands first.</a:t>
            </a:r>
          </a:p>
          <a:p>
            <a:pPr>
              <a:buFont typeface="Arial" charset="2"/>
              <a:buChar char="•"/>
            </a:pPr>
            <a:endParaRPr lang="en-US"/>
          </a:p>
          <a:p>
            <a:pPr marL="0" indent="0">
              <a:buFont typeface="Wingdings 3" charset="2"/>
              <a:buNone/>
            </a:pPr>
            <a:endParaRPr lang="en-US"/>
          </a:p>
          <a:p>
            <a:endParaRPr lang="en-US"/>
          </a:p>
        </p:txBody>
      </p:sp>
    </p:spTree>
    <p:extLst>
      <p:ext uri="{BB962C8B-B14F-4D97-AF65-F5344CB8AC3E}">
        <p14:creationId xmlns:p14="http://schemas.microsoft.com/office/powerpoint/2010/main" val="213711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7441-497D-418C-AD1B-1A98524419D8}"/>
              </a:ext>
            </a:extLst>
          </p:cNvPr>
          <p:cNvSpPr>
            <a:spLocks noGrp="1"/>
          </p:cNvSpPr>
          <p:nvPr>
            <p:ph type="title"/>
          </p:nvPr>
        </p:nvSpPr>
        <p:spPr>
          <a:xfrm>
            <a:off x="301713" y="189075"/>
            <a:ext cx="10515600" cy="1325563"/>
          </a:xfrm>
        </p:spPr>
        <p:txBody>
          <a:bodyPr/>
          <a:lstStyle/>
          <a:p>
            <a:r>
              <a:rPr lang="en-US"/>
              <a:t>CSUN Shuttle Prioritizations</a:t>
            </a:r>
          </a:p>
        </p:txBody>
      </p:sp>
      <p:graphicFrame>
        <p:nvGraphicFramePr>
          <p:cNvPr id="1030" name="Content Placeholder 2">
            <a:extLst>
              <a:ext uri="{FF2B5EF4-FFF2-40B4-BE49-F238E27FC236}">
                <a16:creationId xmlns:a16="http://schemas.microsoft.com/office/drawing/2014/main" id="{6619EFC5-768C-6D64-747F-5DD9481774FA}"/>
              </a:ext>
            </a:extLst>
          </p:cNvPr>
          <p:cNvGraphicFramePr>
            <a:graphicFrameLocks noGrp="1"/>
          </p:cNvGraphicFramePr>
          <p:nvPr>
            <p:ph sz="half" idx="1"/>
            <p:extLst>
              <p:ext uri="{D42A27DB-BD31-4B8C-83A1-F6EECF244321}">
                <p14:modId xmlns:p14="http://schemas.microsoft.com/office/powerpoint/2010/main" val="1955463191"/>
              </p:ext>
            </p:extLst>
          </p:nvPr>
        </p:nvGraphicFramePr>
        <p:xfrm>
          <a:off x="301713" y="1726657"/>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Metro Transit Working Toward a More Connected North Valley for CSUN and  Community | CSUN Today">
            <a:extLst>
              <a:ext uri="{FF2B5EF4-FFF2-40B4-BE49-F238E27FC236}">
                <a16:creationId xmlns:a16="http://schemas.microsoft.com/office/drawing/2014/main" id="{AD0A3DA8-716A-2A42-492B-2FA25AE37BD7}"/>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5905464" y="1707390"/>
            <a:ext cx="62161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47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3283-1A61-A95D-5D0F-A2A8FFC7A595}"/>
              </a:ext>
            </a:extLst>
          </p:cNvPr>
          <p:cNvSpPr>
            <a:spLocks noGrp="1"/>
          </p:cNvSpPr>
          <p:nvPr>
            <p:ph type="title"/>
          </p:nvPr>
        </p:nvSpPr>
        <p:spPr/>
        <p:txBody>
          <a:bodyPr/>
          <a:lstStyle/>
          <a:p>
            <a:r>
              <a:rPr lang="en-US">
                <a:ea typeface="+mj-lt"/>
                <a:cs typeface="+mj-lt"/>
              </a:rPr>
              <a:t>Example Results of BST</a:t>
            </a:r>
          </a:p>
          <a:p>
            <a:endParaRPr lang="en-US"/>
          </a:p>
        </p:txBody>
      </p:sp>
      <p:sp>
        <p:nvSpPr>
          <p:cNvPr id="3" name="Content Placeholder 2">
            <a:extLst>
              <a:ext uri="{FF2B5EF4-FFF2-40B4-BE49-F238E27FC236}">
                <a16:creationId xmlns:a16="http://schemas.microsoft.com/office/drawing/2014/main" id="{30ECF06E-E834-91D8-4B4D-61B5E28DB270}"/>
              </a:ext>
            </a:extLst>
          </p:cNvPr>
          <p:cNvSpPr>
            <a:spLocks noGrp="1"/>
          </p:cNvSpPr>
          <p:nvPr>
            <p:ph idx="1"/>
          </p:nvPr>
        </p:nvSpPr>
        <p:spPr>
          <a:xfrm>
            <a:off x="1103312" y="2052918"/>
            <a:ext cx="4178268" cy="4195481"/>
          </a:xfrm>
        </p:spPr>
        <p:txBody>
          <a:bodyPr vert="horz" lIns="91440" tIns="45720" rIns="91440" bIns="45720" rtlCol="0" anchor="t">
            <a:normAutofit/>
          </a:bodyPr>
          <a:lstStyle/>
          <a:p>
            <a:r>
              <a:rPr lang="en-US">
                <a:latin typeface="Century Gothic" panose="020B0502020202020204"/>
                <a:cs typeface="Arial"/>
              </a:rPr>
              <a:t>Example Result 1:</a:t>
            </a:r>
          </a:p>
          <a:p>
            <a:pPr>
              <a:buFont typeface="Arial,Sans-Serif" charset="2"/>
              <a:buChar char="•"/>
            </a:pPr>
            <a:r>
              <a:rPr lang="en-US">
                <a:solidFill>
                  <a:srgbClr val="FFFFFF"/>
                </a:solidFill>
                <a:ea typeface="+mj-lt"/>
                <a:cs typeface="Arial"/>
              </a:rPr>
              <a:t>Shuttle Stop 1 Details</a:t>
            </a:r>
            <a:r>
              <a:rPr lang="en-US">
                <a:latin typeface="Century Gothic" panose="020B0502020202020204"/>
                <a:cs typeface="Arial"/>
              </a:rPr>
              <a:t>:</a:t>
            </a:r>
          </a:p>
          <a:p>
            <a:pPr>
              <a:buFont typeface="Arial,Sans-Serif" charset="2"/>
              <a:buChar char="•"/>
            </a:pPr>
            <a:r>
              <a:rPr lang="en-US">
                <a:latin typeface="Century Gothic" panose="020B0502020202020204"/>
                <a:cs typeface="Arial"/>
              </a:rPr>
              <a:t>Total Passengers: 50 </a:t>
            </a:r>
            <a:endParaRPr lang="en-US">
              <a:latin typeface="Century Gothic"/>
            </a:endParaRPr>
          </a:p>
          <a:p>
            <a:pPr>
              <a:buFont typeface="Arial,Sans-Serif" charset="2"/>
              <a:buChar char="•"/>
            </a:pPr>
            <a:r>
              <a:rPr lang="en-US">
                <a:latin typeface="Century Gothic"/>
                <a:cs typeface="Arial"/>
              </a:rPr>
              <a:t>Halls Served: Jacaranda Hall</a:t>
            </a:r>
          </a:p>
          <a:p>
            <a:pPr>
              <a:buFont typeface="Arial,Sans-Serif" charset="2"/>
              <a:buChar char="•"/>
            </a:pPr>
            <a:r>
              <a:rPr lang="en-US">
                <a:ea typeface="+mj-lt"/>
                <a:cs typeface="+mj-lt"/>
              </a:rPr>
              <a:t>Under the BST approach, Shuttle Stop 1 is the first stop on the route due to its numerical order. This demonstrates the BST’s focus on a fixed route sequence rather than passenger load."</a:t>
            </a:r>
            <a:endParaRPr lang="en-US"/>
          </a:p>
          <a:p>
            <a:endParaRPr lang="en-US"/>
          </a:p>
        </p:txBody>
      </p:sp>
      <p:sp>
        <p:nvSpPr>
          <p:cNvPr id="6" name="Content Placeholder 2">
            <a:extLst>
              <a:ext uri="{FF2B5EF4-FFF2-40B4-BE49-F238E27FC236}">
                <a16:creationId xmlns:a16="http://schemas.microsoft.com/office/drawing/2014/main" id="{2E5EE348-20E0-4F56-32C5-F26440F94641}"/>
              </a:ext>
            </a:extLst>
          </p:cNvPr>
          <p:cNvSpPr txBox="1">
            <a:spLocks/>
          </p:cNvSpPr>
          <p:nvPr/>
        </p:nvSpPr>
        <p:spPr>
          <a:xfrm>
            <a:off x="5691641" y="2048836"/>
            <a:ext cx="4016632" cy="419548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endParaRPr lang="en-US">
              <a:latin typeface="Arial"/>
              <a:cs typeface="Arial"/>
            </a:endParaRPr>
          </a:p>
          <a:p>
            <a:endParaRPr lang="en-US"/>
          </a:p>
        </p:txBody>
      </p:sp>
      <p:sp>
        <p:nvSpPr>
          <p:cNvPr id="8" name="Content Placeholder 2">
            <a:extLst>
              <a:ext uri="{FF2B5EF4-FFF2-40B4-BE49-F238E27FC236}">
                <a16:creationId xmlns:a16="http://schemas.microsoft.com/office/drawing/2014/main" id="{B089C88A-D3EA-AE70-004F-B136F03176EA}"/>
              </a:ext>
            </a:extLst>
          </p:cNvPr>
          <p:cNvSpPr txBox="1">
            <a:spLocks/>
          </p:cNvSpPr>
          <p:nvPr/>
        </p:nvSpPr>
        <p:spPr>
          <a:xfrm>
            <a:off x="5879668" y="1951318"/>
            <a:ext cx="4022404" cy="427629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a:latin typeface="Arial"/>
                <a:cs typeface="Arial"/>
              </a:rPr>
              <a:t>Example Result 2:</a:t>
            </a:r>
            <a:endParaRPr lang="en-US">
              <a:latin typeface="Century Gothic" panose="020B0502020202020204"/>
              <a:cs typeface="Arial"/>
            </a:endParaRPr>
          </a:p>
          <a:p>
            <a:pPr>
              <a:buFont typeface="Arial,Sans-Serif" charset="2"/>
              <a:buChar char="•"/>
            </a:pPr>
            <a:r>
              <a:rPr lang="en-US">
                <a:latin typeface="Arial"/>
                <a:cs typeface="Arial"/>
              </a:rPr>
              <a:t>Shuttle Stop 2 Details:</a:t>
            </a:r>
            <a:endParaRPr lang="en-US">
              <a:latin typeface="Century Gothic" panose="020B0502020202020204"/>
              <a:cs typeface="Arial"/>
            </a:endParaRPr>
          </a:p>
          <a:p>
            <a:pPr>
              <a:buFont typeface="Arial,Sans-Serif" charset="2"/>
              <a:buChar char="•"/>
            </a:pPr>
            <a:r>
              <a:rPr lang="en-US">
                <a:latin typeface="Arial"/>
                <a:cs typeface="Arial"/>
              </a:rPr>
              <a:t>Total Passengers: 15</a:t>
            </a:r>
            <a:endParaRPr lang="en-US"/>
          </a:p>
          <a:p>
            <a:pPr>
              <a:buFont typeface="Arial,Sans-Serif" charset="2"/>
              <a:buChar char="•"/>
            </a:pPr>
            <a:r>
              <a:rPr lang="en-US">
                <a:latin typeface="Arial"/>
                <a:cs typeface="Arial"/>
              </a:rPr>
              <a:t>Halls Served: Cypress Hall</a:t>
            </a:r>
          </a:p>
          <a:p>
            <a:pPr>
              <a:buFont typeface="Arial,Sans-Serif" charset="2"/>
              <a:buChar char="•"/>
            </a:pPr>
            <a:r>
              <a:rPr lang="en-US">
                <a:ea typeface="+mj-lt"/>
                <a:cs typeface="+mj-lt"/>
              </a:rPr>
              <a:t>Following the BST's fixed sequence, Shuttle Stop 2 is visited second. This example underscores the method's consistency in route ordering, without considering passenger load.</a:t>
            </a:r>
          </a:p>
          <a:p>
            <a:endParaRPr lang="en-US"/>
          </a:p>
        </p:txBody>
      </p:sp>
    </p:spTree>
    <p:extLst>
      <p:ext uri="{BB962C8B-B14F-4D97-AF65-F5344CB8AC3E}">
        <p14:creationId xmlns:p14="http://schemas.microsoft.com/office/powerpoint/2010/main" val="98649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D4E2-81CA-3200-0D86-5862BDE9113A}"/>
              </a:ext>
            </a:extLst>
          </p:cNvPr>
          <p:cNvSpPr>
            <a:spLocks noGrp="1"/>
          </p:cNvSpPr>
          <p:nvPr>
            <p:ph type="title"/>
          </p:nvPr>
        </p:nvSpPr>
        <p:spPr/>
        <p:txBody>
          <a:bodyPr/>
          <a:lstStyle/>
          <a:p>
            <a:r>
              <a:rPr lang="en-US"/>
              <a:t>Result Comparison</a:t>
            </a:r>
          </a:p>
        </p:txBody>
      </p:sp>
      <p:sp>
        <p:nvSpPr>
          <p:cNvPr id="3" name="Content Placeholder 2">
            <a:extLst>
              <a:ext uri="{FF2B5EF4-FFF2-40B4-BE49-F238E27FC236}">
                <a16:creationId xmlns:a16="http://schemas.microsoft.com/office/drawing/2014/main" id="{1A42FCBB-7B30-5B40-6DAF-839F4F21211D}"/>
              </a:ext>
            </a:extLst>
          </p:cNvPr>
          <p:cNvSpPr>
            <a:spLocks noGrp="1"/>
          </p:cNvSpPr>
          <p:nvPr>
            <p:ph idx="1"/>
          </p:nvPr>
        </p:nvSpPr>
        <p:spPr>
          <a:xfrm>
            <a:off x="387083" y="1580791"/>
            <a:ext cx="4215381" cy="5041596"/>
          </a:xfrm>
        </p:spPr>
        <p:txBody>
          <a:bodyPr vert="horz" lIns="91440" tIns="45720" rIns="91440" bIns="45720" rtlCol="0" anchor="t">
            <a:noAutofit/>
          </a:bodyPr>
          <a:lstStyle/>
          <a:p>
            <a:pPr>
              <a:buFont typeface="Wingdings 3"/>
              <a:buChar char=""/>
            </a:pPr>
            <a:r>
              <a:rPr lang="en-US" sz="1000" b="1">
                <a:ea typeface="+mj-lt"/>
                <a:cs typeface="+mj-lt"/>
              </a:rPr>
              <a:t>Prioritization Criteria</a:t>
            </a:r>
            <a:r>
              <a:rPr lang="en-US" sz="1000">
                <a:ea typeface="+mj-lt"/>
                <a:cs typeface="+mj-lt"/>
              </a:rPr>
              <a:t>:</a:t>
            </a:r>
            <a:endParaRPr lang="en-US" sz="1000"/>
          </a:p>
          <a:p>
            <a:pPr marL="1028700" lvl="1">
              <a:buFont typeface="Arial"/>
              <a:buChar char="•"/>
            </a:pPr>
            <a:r>
              <a:rPr lang="en-US" sz="1000" b="1">
                <a:solidFill>
                  <a:srgbClr val="FF0000"/>
                </a:solidFill>
                <a:ea typeface="+mj-lt"/>
                <a:cs typeface="+mj-lt"/>
              </a:rPr>
              <a:t>BST</a:t>
            </a:r>
            <a:r>
              <a:rPr lang="en-US" sz="1000">
                <a:solidFill>
                  <a:srgbClr val="FF0000"/>
                </a:solidFill>
                <a:ea typeface="+mj-lt"/>
                <a:cs typeface="+mj-lt"/>
              </a:rPr>
              <a:t>:</a:t>
            </a:r>
            <a:endParaRPr lang="en-US" sz="1000">
              <a:solidFill>
                <a:srgbClr val="FF0000"/>
              </a:solidFill>
            </a:endParaRPr>
          </a:p>
          <a:p>
            <a:pPr marL="1428750" lvl="2" indent="-285750">
              <a:buFont typeface="Arial"/>
              <a:buChar char="•"/>
            </a:pPr>
            <a:r>
              <a:rPr lang="en-US" sz="1000">
                <a:ea typeface="+mj-lt"/>
                <a:cs typeface="+mj-lt"/>
              </a:rPr>
              <a:t>Prioritizes based on the numerical order of shuttle stops.</a:t>
            </a:r>
            <a:endParaRPr lang="en-US" sz="1000"/>
          </a:p>
          <a:p>
            <a:pPr marL="1428750" lvl="2" indent="-285750">
              <a:buFont typeface="Arial"/>
              <a:buChar char="•"/>
            </a:pPr>
            <a:r>
              <a:rPr lang="en-US" sz="1000">
                <a:ea typeface="+mj-lt"/>
                <a:cs typeface="+mj-lt"/>
              </a:rPr>
              <a:t>Consistent and predictable route irrespective of passenger load.</a:t>
            </a:r>
            <a:endParaRPr lang="en-US" sz="1000"/>
          </a:p>
          <a:p>
            <a:pPr marL="1028700" lvl="1">
              <a:buFont typeface="Arial"/>
              <a:buChar char="•"/>
            </a:pPr>
            <a:r>
              <a:rPr lang="en-US" sz="1000" b="1">
                <a:solidFill>
                  <a:schemeClr val="accent3"/>
                </a:solidFill>
                <a:ea typeface="+mj-lt"/>
                <a:cs typeface="+mj-lt"/>
              </a:rPr>
              <a:t>Binomial Queue</a:t>
            </a:r>
            <a:r>
              <a:rPr lang="en-US" sz="1000">
                <a:solidFill>
                  <a:schemeClr val="accent3"/>
                </a:solidFill>
                <a:ea typeface="+mj-lt"/>
                <a:cs typeface="+mj-lt"/>
              </a:rPr>
              <a:t>:</a:t>
            </a:r>
            <a:endParaRPr lang="en-US" sz="1000">
              <a:solidFill>
                <a:schemeClr val="accent3"/>
              </a:solidFill>
            </a:endParaRPr>
          </a:p>
          <a:p>
            <a:pPr marL="1428750" lvl="2" indent="-285750">
              <a:buFont typeface="Arial"/>
              <a:buChar char="•"/>
            </a:pPr>
            <a:r>
              <a:rPr lang="en-US" sz="1000">
                <a:ea typeface="+mj-lt"/>
                <a:cs typeface="+mj-lt"/>
              </a:rPr>
              <a:t>Prioritizes based on passenger load at each stop.</a:t>
            </a:r>
            <a:endParaRPr lang="en-US" sz="1000"/>
          </a:p>
          <a:p>
            <a:pPr marL="1428750" lvl="2" indent="-285750">
              <a:buFont typeface="Arial"/>
              <a:buChar char="•"/>
            </a:pPr>
            <a:r>
              <a:rPr lang="en-US" sz="1000">
                <a:ea typeface="+mj-lt"/>
                <a:cs typeface="+mj-lt"/>
              </a:rPr>
              <a:t>Adapts dynamically to changes in passenger density.</a:t>
            </a:r>
            <a:endParaRPr lang="en-US" sz="1000"/>
          </a:p>
          <a:p>
            <a:pPr>
              <a:buFont typeface="Wingdings 3"/>
              <a:buChar char=""/>
            </a:pPr>
            <a:r>
              <a:rPr lang="en-US" sz="1000" b="1">
                <a:ea typeface="+mj-lt"/>
                <a:cs typeface="+mj-lt"/>
              </a:rPr>
              <a:t>Response to Passenger Load</a:t>
            </a:r>
            <a:r>
              <a:rPr lang="en-US" sz="1000">
                <a:ea typeface="+mj-lt"/>
                <a:cs typeface="+mj-lt"/>
              </a:rPr>
              <a:t>:</a:t>
            </a:r>
            <a:endParaRPr lang="en-US" sz="1000"/>
          </a:p>
          <a:p>
            <a:pPr marL="1028700" lvl="1">
              <a:buFont typeface="Arial"/>
              <a:buChar char="•"/>
            </a:pPr>
            <a:r>
              <a:rPr lang="en-US" sz="1000" b="1">
                <a:solidFill>
                  <a:srgbClr val="C00000"/>
                </a:solidFill>
                <a:ea typeface="+mj-lt"/>
                <a:cs typeface="+mj-lt"/>
              </a:rPr>
              <a:t>BST</a:t>
            </a:r>
            <a:r>
              <a:rPr lang="en-US" sz="1000">
                <a:solidFill>
                  <a:srgbClr val="C00000"/>
                </a:solidFill>
                <a:ea typeface="+mj-lt"/>
                <a:cs typeface="+mj-lt"/>
              </a:rPr>
              <a:t>:</a:t>
            </a:r>
            <a:endParaRPr lang="en-US" sz="1000">
              <a:solidFill>
                <a:srgbClr val="C00000"/>
              </a:solidFill>
            </a:endParaRPr>
          </a:p>
          <a:p>
            <a:pPr marL="1428750" lvl="2" indent="-285750">
              <a:buFont typeface="Arial"/>
              <a:buChar char="•"/>
            </a:pPr>
            <a:r>
              <a:rPr lang="en-US" sz="1000">
                <a:ea typeface="+mj-lt"/>
                <a:cs typeface="+mj-lt"/>
              </a:rPr>
              <a:t>Does not respond to variations in passenger load.</a:t>
            </a:r>
            <a:endParaRPr lang="en-US" sz="1000"/>
          </a:p>
          <a:p>
            <a:pPr marL="1428750" lvl="2" indent="-285750">
              <a:buFont typeface="Arial"/>
              <a:buChar char="•"/>
            </a:pPr>
            <a:r>
              <a:rPr lang="en-US" sz="1000">
                <a:ea typeface="+mj-lt"/>
                <a:cs typeface="+mj-lt"/>
              </a:rPr>
              <a:t>May not be efficient in managing passenger wait times.</a:t>
            </a:r>
            <a:endParaRPr lang="en-US" sz="1000"/>
          </a:p>
          <a:p>
            <a:pPr marL="1028700" lvl="1">
              <a:buFont typeface="Arial"/>
              <a:buChar char="•"/>
            </a:pPr>
            <a:r>
              <a:rPr lang="en-US" sz="1000" b="1">
                <a:solidFill>
                  <a:schemeClr val="accent3"/>
                </a:solidFill>
                <a:ea typeface="+mj-lt"/>
                <a:cs typeface="+mj-lt"/>
              </a:rPr>
              <a:t>Binomial Queue</a:t>
            </a:r>
            <a:r>
              <a:rPr lang="en-US" sz="1000">
                <a:solidFill>
                  <a:schemeClr val="accent3"/>
                </a:solidFill>
                <a:ea typeface="+mj-lt"/>
                <a:cs typeface="+mj-lt"/>
              </a:rPr>
              <a:t>:</a:t>
            </a:r>
            <a:endParaRPr lang="en-US" sz="1000">
              <a:solidFill>
                <a:schemeClr val="accent3"/>
              </a:solidFill>
            </a:endParaRPr>
          </a:p>
          <a:p>
            <a:pPr marL="1428750" lvl="2" indent="-285750">
              <a:buFont typeface="Arial"/>
              <a:buChar char="•"/>
            </a:pPr>
            <a:r>
              <a:rPr lang="en-US" sz="1000">
                <a:ea typeface="+mj-lt"/>
                <a:cs typeface="+mj-lt"/>
              </a:rPr>
              <a:t>Directly responds to high passenger loads.</a:t>
            </a:r>
            <a:endParaRPr lang="en-US" sz="1000"/>
          </a:p>
          <a:p>
            <a:pPr marL="1428750" lvl="2" indent="-285750">
              <a:buFont typeface="Arial"/>
              <a:buChar char="•"/>
            </a:pPr>
            <a:r>
              <a:rPr lang="en-US" sz="1000">
                <a:ea typeface="+mj-lt"/>
                <a:cs typeface="+mj-lt"/>
              </a:rPr>
              <a:t>Potentially reduces waiting times at busier stops.</a:t>
            </a:r>
            <a:endParaRPr lang="en-US" sz="1000"/>
          </a:p>
          <a:p>
            <a:pPr lvl="2">
              <a:buFont typeface="Arial" charset="2"/>
              <a:buChar char="•"/>
            </a:pPr>
            <a:endParaRPr lang="en-US" sz="1000"/>
          </a:p>
        </p:txBody>
      </p:sp>
      <p:sp>
        <p:nvSpPr>
          <p:cNvPr id="5" name="Content Placeholder 2">
            <a:extLst>
              <a:ext uri="{FF2B5EF4-FFF2-40B4-BE49-F238E27FC236}">
                <a16:creationId xmlns:a16="http://schemas.microsoft.com/office/drawing/2014/main" id="{4B553C7C-A414-703B-DB3A-A9758B64D16E}"/>
              </a:ext>
            </a:extLst>
          </p:cNvPr>
          <p:cNvSpPr txBox="1">
            <a:spLocks/>
          </p:cNvSpPr>
          <p:nvPr/>
        </p:nvSpPr>
        <p:spPr>
          <a:xfrm>
            <a:off x="5597767" y="1243333"/>
            <a:ext cx="5704744" cy="516859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3" charset="2"/>
              <a:buChar char=""/>
            </a:pPr>
            <a:r>
              <a:rPr lang="en-US" sz="1000" b="1">
                <a:ea typeface="+mj-lt"/>
                <a:cs typeface="+mj-lt"/>
              </a:rPr>
              <a:t>Scheduling Flexibility</a:t>
            </a:r>
            <a:r>
              <a:rPr lang="en-US" sz="1000">
                <a:ea typeface="+mj-lt"/>
                <a:cs typeface="+mj-lt"/>
              </a:rPr>
              <a:t>:</a:t>
            </a:r>
          </a:p>
          <a:p>
            <a:pPr lvl="1">
              <a:buFont typeface="Arial" charset="2"/>
              <a:buChar char="•"/>
            </a:pPr>
            <a:r>
              <a:rPr lang="en-US" sz="1000" b="1">
                <a:solidFill>
                  <a:srgbClr val="FF0000"/>
                </a:solidFill>
                <a:ea typeface="+mj-lt"/>
                <a:cs typeface="+mj-lt"/>
              </a:rPr>
              <a:t>BST</a:t>
            </a:r>
            <a:r>
              <a:rPr lang="en-US" sz="1000">
                <a:solidFill>
                  <a:srgbClr val="FF0000"/>
                </a:solidFill>
                <a:ea typeface="+mj-lt"/>
                <a:cs typeface="+mj-lt"/>
              </a:rPr>
              <a:t>:</a:t>
            </a:r>
          </a:p>
          <a:p>
            <a:pPr lvl="2">
              <a:buFont typeface="Arial" charset="2"/>
              <a:buChar char="•"/>
            </a:pPr>
            <a:r>
              <a:rPr lang="en-US" sz="1000">
                <a:ea typeface="+mj-lt"/>
                <a:cs typeface="+mj-lt"/>
              </a:rPr>
              <a:t>Offers less flexibility as the route order is fixed.</a:t>
            </a:r>
          </a:p>
          <a:p>
            <a:pPr lvl="2">
              <a:buFont typeface="Arial" charset="2"/>
              <a:buChar char="•"/>
            </a:pPr>
            <a:r>
              <a:rPr lang="en-US" sz="1000">
                <a:ea typeface="+mj-lt"/>
                <a:cs typeface="+mj-lt"/>
              </a:rPr>
              <a:t>Suitable for routes where stop order is a priority.</a:t>
            </a:r>
          </a:p>
          <a:p>
            <a:pPr lvl="1">
              <a:buFont typeface="Arial" charset="2"/>
              <a:buChar char="•"/>
            </a:pPr>
            <a:r>
              <a:rPr lang="en-US" sz="1000" b="1">
                <a:solidFill>
                  <a:schemeClr val="accent3"/>
                </a:solidFill>
                <a:ea typeface="+mj-lt"/>
                <a:cs typeface="+mj-lt"/>
              </a:rPr>
              <a:t>Binomial Queue</a:t>
            </a:r>
            <a:r>
              <a:rPr lang="en-US" sz="1000">
                <a:solidFill>
                  <a:schemeClr val="accent3"/>
                </a:solidFill>
                <a:ea typeface="+mj-lt"/>
                <a:cs typeface="+mj-lt"/>
              </a:rPr>
              <a:t>:</a:t>
            </a:r>
          </a:p>
          <a:p>
            <a:pPr lvl="2">
              <a:buFont typeface="Arial" charset="2"/>
              <a:buChar char="•"/>
            </a:pPr>
            <a:r>
              <a:rPr lang="en-US" sz="1000">
                <a:ea typeface="+mj-lt"/>
                <a:cs typeface="+mj-lt"/>
              </a:rPr>
              <a:t>More flexible in scheduling, adjusting to real-time passenger demands.</a:t>
            </a:r>
          </a:p>
          <a:p>
            <a:pPr lvl="2">
              <a:buFont typeface="Arial" charset="2"/>
              <a:buChar char="•"/>
            </a:pPr>
            <a:r>
              <a:rPr lang="en-US" sz="1000">
                <a:ea typeface="+mj-lt"/>
                <a:cs typeface="+mj-lt"/>
              </a:rPr>
              <a:t>Ideal for maximizing efficiency in passenger movement.</a:t>
            </a:r>
          </a:p>
          <a:p>
            <a:pPr>
              <a:buFont typeface="Wingdings 3" charset="2"/>
              <a:buChar char=""/>
            </a:pPr>
            <a:r>
              <a:rPr lang="en-US" sz="1000" b="1">
                <a:ea typeface="+mj-lt"/>
                <a:cs typeface="+mj-lt"/>
              </a:rPr>
              <a:t>Examples</a:t>
            </a:r>
            <a:r>
              <a:rPr lang="en-US" sz="1000">
                <a:ea typeface="+mj-lt"/>
                <a:cs typeface="+mj-lt"/>
              </a:rPr>
              <a:t>:</a:t>
            </a:r>
          </a:p>
          <a:p>
            <a:pPr lvl="1">
              <a:buFont typeface="Arial" charset="2"/>
              <a:buChar char="•"/>
            </a:pPr>
            <a:r>
              <a:rPr lang="en-US" sz="1000" b="1">
                <a:ea typeface="+mj-lt"/>
                <a:cs typeface="+mj-lt"/>
              </a:rPr>
              <a:t>Jacaranda Hall (Higher Load)</a:t>
            </a:r>
            <a:r>
              <a:rPr lang="en-US" sz="1000">
                <a:ea typeface="+mj-lt"/>
                <a:cs typeface="+mj-lt"/>
              </a:rPr>
              <a:t>:</a:t>
            </a:r>
            <a:endParaRPr lang="en-US" sz="1000"/>
          </a:p>
          <a:p>
            <a:pPr lvl="2">
              <a:buFont typeface="Arial" charset="2"/>
              <a:buChar char="•"/>
            </a:pPr>
            <a:r>
              <a:rPr lang="en-US" sz="1000" b="1">
                <a:solidFill>
                  <a:srgbClr val="FF0000"/>
                </a:solidFill>
                <a:ea typeface="+mj-lt"/>
                <a:cs typeface="+mj-lt"/>
              </a:rPr>
              <a:t>BST</a:t>
            </a:r>
            <a:r>
              <a:rPr lang="en-US" sz="1000">
                <a:solidFill>
                  <a:srgbClr val="FF0000"/>
                </a:solidFill>
                <a:ea typeface="+mj-lt"/>
                <a:cs typeface="+mj-lt"/>
              </a:rPr>
              <a:t>:</a:t>
            </a:r>
            <a:r>
              <a:rPr lang="en-US" sz="1000">
                <a:ea typeface="+mj-lt"/>
                <a:cs typeface="+mj-lt"/>
              </a:rPr>
              <a:t> Visited based on fixed route order.</a:t>
            </a:r>
            <a:endParaRPr lang="en-US" sz="1000"/>
          </a:p>
          <a:p>
            <a:pPr lvl="2">
              <a:buFont typeface="Arial" charset="2"/>
              <a:buChar char="•"/>
            </a:pPr>
            <a:r>
              <a:rPr lang="en-US" sz="1000" b="1">
                <a:solidFill>
                  <a:schemeClr val="accent3"/>
                </a:solidFill>
                <a:ea typeface="+mj-lt"/>
                <a:cs typeface="+mj-lt"/>
              </a:rPr>
              <a:t>Binomial Queue</a:t>
            </a:r>
            <a:r>
              <a:rPr lang="en-US" sz="1000">
                <a:solidFill>
                  <a:schemeClr val="accent3"/>
                </a:solidFill>
                <a:ea typeface="+mj-lt"/>
                <a:cs typeface="+mj-lt"/>
              </a:rPr>
              <a:t>: </a:t>
            </a:r>
            <a:r>
              <a:rPr lang="en-US" sz="1000">
                <a:ea typeface="+mj-lt"/>
                <a:cs typeface="+mj-lt"/>
              </a:rPr>
              <a:t>Likely to be prioritized due to higher passenger load.</a:t>
            </a:r>
          </a:p>
          <a:p>
            <a:pPr lvl="1" indent="-285750">
              <a:buFont typeface="Arial" charset="2"/>
              <a:buChar char="•"/>
            </a:pPr>
            <a:r>
              <a:rPr lang="en-US" sz="1000" b="1">
                <a:ea typeface="+mj-lt"/>
                <a:cs typeface="+mj-lt"/>
              </a:rPr>
              <a:t>Cypress Hall (Lower Load)</a:t>
            </a:r>
            <a:r>
              <a:rPr lang="en-US" sz="1000">
                <a:ea typeface="+mj-lt"/>
                <a:cs typeface="+mj-lt"/>
              </a:rPr>
              <a:t>:</a:t>
            </a:r>
            <a:endParaRPr lang="en-US" sz="1000"/>
          </a:p>
          <a:p>
            <a:pPr lvl="2">
              <a:buFont typeface="Arial" charset="2"/>
              <a:buChar char="•"/>
            </a:pPr>
            <a:r>
              <a:rPr lang="en-US" sz="1000" b="1">
                <a:solidFill>
                  <a:srgbClr val="FF0000"/>
                </a:solidFill>
                <a:ea typeface="+mj-lt"/>
                <a:cs typeface="+mj-lt"/>
              </a:rPr>
              <a:t>BST</a:t>
            </a:r>
            <a:r>
              <a:rPr lang="en-US" sz="1000">
                <a:solidFill>
                  <a:srgbClr val="FF0000"/>
                </a:solidFill>
                <a:ea typeface="+mj-lt"/>
                <a:cs typeface="+mj-lt"/>
              </a:rPr>
              <a:t>:</a:t>
            </a:r>
            <a:r>
              <a:rPr lang="en-US" sz="1000">
                <a:ea typeface="+mj-lt"/>
                <a:cs typeface="+mj-lt"/>
              </a:rPr>
              <a:t> Follows Jacaranda Hall irrespective of its lower passenger count.</a:t>
            </a:r>
            <a:endParaRPr lang="en-US" sz="1000"/>
          </a:p>
          <a:p>
            <a:pPr lvl="2">
              <a:buFont typeface="Arial" charset="2"/>
              <a:buChar char="•"/>
            </a:pPr>
            <a:r>
              <a:rPr lang="en-US" sz="1000" b="1">
                <a:solidFill>
                  <a:schemeClr val="accent3"/>
                </a:solidFill>
                <a:ea typeface="+mj-lt"/>
                <a:cs typeface="+mj-lt"/>
              </a:rPr>
              <a:t>Binomial Queue</a:t>
            </a:r>
            <a:r>
              <a:rPr lang="en-US" sz="1000">
                <a:solidFill>
                  <a:schemeClr val="accent3"/>
                </a:solidFill>
                <a:ea typeface="+mj-lt"/>
                <a:cs typeface="+mj-lt"/>
              </a:rPr>
              <a:t>:</a:t>
            </a:r>
            <a:r>
              <a:rPr lang="en-US" sz="1000">
                <a:solidFill>
                  <a:schemeClr val="tx1">
                    <a:lumMod val="75000"/>
                  </a:schemeClr>
                </a:solidFill>
                <a:ea typeface="+mj-lt"/>
                <a:cs typeface="+mj-lt"/>
              </a:rPr>
              <a:t> </a:t>
            </a:r>
            <a:r>
              <a:rPr lang="en-US" sz="1000">
                <a:ea typeface="+mj-lt"/>
                <a:cs typeface="+mj-lt"/>
              </a:rPr>
              <a:t>May be deprioritized in favor of busier stops.</a:t>
            </a:r>
            <a:endParaRPr lang="en-US" sz="1000"/>
          </a:p>
          <a:p>
            <a:r>
              <a:rPr lang="en-US" sz="1000" b="1">
                <a:ea typeface="+mj-lt"/>
                <a:cs typeface="+mj-lt"/>
              </a:rPr>
              <a:t>Operational Efficiency</a:t>
            </a:r>
            <a:r>
              <a:rPr lang="en-US" sz="1000">
                <a:ea typeface="+mj-lt"/>
                <a:cs typeface="+mj-lt"/>
              </a:rPr>
              <a:t>:</a:t>
            </a:r>
            <a:endParaRPr lang="en-US" sz="1000"/>
          </a:p>
          <a:p>
            <a:pPr lvl="1" indent="-285750">
              <a:buFont typeface="Arial" charset="2"/>
              <a:buChar char="•"/>
            </a:pPr>
            <a:r>
              <a:rPr lang="en-US" sz="1000" b="1">
                <a:solidFill>
                  <a:srgbClr val="FF0000"/>
                </a:solidFill>
                <a:ea typeface="+mj-lt"/>
                <a:cs typeface="+mj-lt"/>
              </a:rPr>
              <a:t>BST</a:t>
            </a:r>
            <a:r>
              <a:rPr lang="en-US" sz="1000">
                <a:solidFill>
                  <a:srgbClr val="FF0000"/>
                </a:solidFill>
                <a:ea typeface="+mj-lt"/>
                <a:cs typeface="+mj-lt"/>
              </a:rPr>
              <a:t>:</a:t>
            </a:r>
            <a:endParaRPr lang="en-US" sz="1000">
              <a:solidFill>
                <a:srgbClr val="FF0000"/>
              </a:solidFill>
            </a:endParaRPr>
          </a:p>
          <a:p>
            <a:pPr lvl="2">
              <a:buFont typeface="Arial" charset="2"/>
              <a:buChar char="•"/>
            </a:pPr>
            <a:r>
              <a:rPr lang="en-US" sz="1000">
                <a:ea typeface="+mj-lt"/>
                <a:cs typeface="+mj-lt"/>
              </a:rPr>
              <a:t>Efficient in routes where time adherence per stop is crucial.</a:t>
            </a:r>
          </a:p>
          <a:p>
            <a:pPr lvl="1">
              <a:buFont typeface="Arial" charset="2"/>
              <a:buChar char="•"/>
            </a:pPr>
            <a:r>
              <a:rPr lang="en-US" sz="1000" b="1">
                <a:solidFill>
                  <a:schemeClr val="accent3"/>
                </a:solidFill>
                <a:ea typeface="+mj-lt"/>
                <a:cs typeface="+mj-lt"/>
              </a:rPr>
              <a:t>Binomial Queue</a:t>
            </a:r>
            <a:r>
              <a:rPr lang="en-US" sz="1000">
                <a:solidFill>
                  <a:schemeClr val="accent3"/>
                </a:solidFill>
                <a:ea typeface="+mj-lt"/>
                <a:cs typeface="+mj-lt"/>
              </a:rPr>
              <a:t>:</a:t>
            </a:r>
          </a:p>
          <a:p>
            <a:pPr lvl="2">
              <a:buFont typeface="Arial" charset="2"/>
              <a:buChar char="•"/>
            </a:pPr>
            <a:r>
              <a:rPr lang="en-US" sz="1000">
                <a:ea typeface="+mj-lt"/>
                <a:cs typeface="+mj-lt"/>
              </a:rPr>
              <a:t>Efficient in reducing overall wait times and managing peak loads.</a:t>
            </a:r>
          </a:p>
          <a:p>
            <a:pPr lvl="2">
              <a:buFont typeface="Arial" charset="2"/>
              <a:buChar char="•"/>
            </a:pPr>
            <a:endParaRPr lang="en-US" sz="1000"/>
          </a:p>
        </p:txBody>
      </p:sp>
    </p:spTree>
    <p:extLst>
      <p:ext uri="{BB962C8B-B14F-4D97-AF65-F5344CB8AC3E}">
        <p14:creationId xmlns:p14="http://schemas.microsoft.com/office/powerpoint/2010/main" val="800855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3538-1818-4412-ABEA-F2E30A5AB627}"/>
              </a:ext>
            </a:extLst>
          </p:cNvPr>
          <p:cNvSpPr>
            <a:spLocks noGrp="1"/>
          </p:cNvSpPr>
          <p:nvPr>
            <p:ph type="title"/>
          </p:nvPr>
        </p:nvSpPr>
        <p:spPr/>
        <p:txBody>
          <a:bodyPr/>
          <a:lstStyle/>
          <a:p>
            <a:r>
              <a:rPr lang="en-US"/>
              <a:t>5. Contributions: </a:t>
            </a:r>
          </a:p>
        </p:txBody>
      </p:sp>
      <p:sp>
        <p:nvSpPr>
          <p:cNvPr id="3" name="Content Placeholder 2">
            <a:extLst>
              <a:ext uri="{FF2B5EF4-FFF2-40B4-BE49-F238E27FC236}">
                <a16:creationId xmlns:a16="http://schemas.microsoft.com/office/drawing/2014/main" id="{26A5FCB3-A773-423C-A0FA-860AA506052B}"/>
              </a:ext>
            </a:extLst>
          </p:cNvPr>
          <p:cNvSpPr>
            <a:spLocks noGrp="1"/>
          </p:cNvSpPr>
          <p:nvPr>
            <p:ph idx="1"/>
          </p:nvPr>
        </p:nvSpPr>
        <p:spPr/>
        <p:txBody>
          <a:bodyPr/>
          <a:lstStyle/>
          <a:p>
            <a:r>
              <a:rPr lang="en-US"/>
              <a:t>Our team has applied the concept of binomial queues to optimize CSUN shuttles on campus based on student schedules and passenger loads.</a:t>
            </a:r>
          </a:p>
        </p:txBody>
      </p:sp>
    </p:spTree>
    <p:extLst>
      <p:ext uri="{BB962C8B-B14F-4D97-AF65-F5344CB8AC3E}">
        <p14:creationId xmlns:p14="http://schemas.microsoft.com/office/powerpoint/2010/main" val="291169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CFB4-7D61-4FEE-2711-B0287772C457}"/>
              </a:ext>
            </a:extLst>
          </p:cNvPr>
          <p:cNvSpPr>
            <a:spLocks noGrp="1"/>
          </p:cNvSpPr>
          <p:nvPr>
            <p:ph type="title"/>
          </p:nvPr>
        </p:nvSpPr>
        <p:spPr/>
        <p:txBody>
          <a:bodyPr/>
          <a:lstStyle/>
          <a:p>
            <a:r>
              <a:rPr lang="en-US"/>
              <a:t>Tech Used	</a:t>
            </a:r>
            <a:br>
              <a:rPr lang="en-US"/>
            </a:br>
            <a:endParaRPr lang="en-US"/>
          </a:p>
        </p:txBody>
      </p:sp>
      <p:sp>
        <p:nvSpPr>
          <p:cNvPr id="3" name="Content Placeholder 2">
            <a:extLst>
              <a:ext uri="{FF2B5EF4-FFF2-40B4-BE49-F238E27FC236}">
                <a16:creationId xmlns:a16="http://schemas.microsoft.com/office/drawing/2014/main" id="{20503429-7682-F59A-A8E6-2D6022EAAE8C}"/>
              </a:ext>
            </a:extLst>
          </p:cNvPr>
          <p:cNvSpPr>
            <a:spLocks noGrp="1"/>
          </p:cNvSpPr>
          <p:nvPr>
            <p:ph idx="1"/>
          </p:nvPr>
        </p:nvSpPr>
        <p:spPr/>
        <p:txBody>
          <a:bodyPr/>
          <a:lstStyle/>
          <a:p>
            <a:pPr marL="0" indent="0">
              <a:buNone/>
            </a:pPr>
            <a:r>
              <a:rPr lang="en-US"/>
              <a:t>Hardware</a:t>
            </a:r>
          </a:p>
          <a:p>
            <a:r>
              <a:rPr lang="en-US" err="1"/>
              <a:t>Macbook</a:t>
            </a:r>
            <a:r>
              <a:rPr lang="en-US"/>
              <a:t> Pro</a:t>
            </a:r>
          </a:p>
          <a:p>
            <a:pPr lvl="1"/>
            <a:r>
              <a:rPr lang="en-US"/>
              <a:t>M2 Apple Chip CPU</a:t>
            </a:r>
          </a:p>
          <a:p>
            <a:pPr lvl="1"/>
            <a:endParaRPr lang="en-US"/>
          </a:p>
          <a:p>
            <a:pPr marL="0" indent="0">
              <a:buNone/>
            </a:pPr>
            <a:r>
              <a:rPr lang="en-US"/>
              <a:t>Software</a:t>
            </a:r>
          </a:p>
          <a:p>
            <a:r>
              <a:rPr lang="en-US"/>
              <a:t>Visual Studio Code</a:t>
            </a:r>
          </a:p>
        </p:txBody>
      </p:sp>
    </p:spTree>
    <p:extLst>
      <p:ext uri="{BB962C8B-B14F-4D97-AF65-F5344CB8AC3E}">
        <p14:creationId xmlns:p14="http://schemas.microsoft.com/office/powerpoint/2010/main" val="47992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p:txBody>
          <a:bodyPr/>
          <a:lstStyle/>
          <a:p>
            <a:r>
              <a:rPr lang="en-US"/>
              <a:t>Time Complexity for Operations</a:t>
            </a:r>
            <a:br>
              <a:rPr lang="en-US"/>
            </a:br>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646111" y="2108007"/>
            <a:ext cx="8946541" cy="4195481"/>
          </a:xfrm>
        </p:spPr>
        <p:txBody>
          <a:bodyPr/>
          <a:lstStyle/>
          <a:p>
            <a:pPr algn="l"/>
            <a:r>
              <a:rPr lang="en-US" i="0">
                <a:effectLst/>
                <a:latin typeface="Söhne"/>
              </a:rPr>
              <a:t>Analyzing Performance</a:t>
            </a:r>
          </a:p>
          <a:p>
            <a:pPr lvl="1">
              <a:buFont typeface="Arial" panose="020B0604020202020204" pitchFamily="34" charset="0"/>
              <a:buChar char="•"/>
            </a:pPr>
            <a:r>
              <a:rPr lang="en-US" b="1" i="0">
                <a:effectLst/>
                <a:latin typeface="Söhne"/>
              </a:rPr>
              <a:t>Insertion:</a:t>
            </a:r>
            <a:r>
              <a:rPr lang="en-US" b="0" i="0">
                <a:effectLst/>
                <a:latin typeface="Söhne"/>
              </a:rPr>
              <a:t> O(1)</a:t>
            </a:r>
          </a:p>
          <a:p>
            <a:pPr lvl="1">
              <a:buFont typeface="Arial" panose="020B0604020202020204" pitchFamily="34" charset="0"/>
              <a:buChar char="•"/>
            </a:pPr>
            <a:r>
              <a:rPr lang="en-US" b="1" i="0">
                <a:effectLst/>
                <a:latin typeface="Söhne"/>
              </a:rPr>
              <a:t>Union:</a:t>
            </a:r>
            <a:r>
              <a:rPr lang="en-US" b="0" i="0">
                <a:effectLst/>
                <a:latin typeface="Söhne"/>
              </a:rPr>
              <a:t> O(log n)</a:t>
            </a:r>
          </a:p>
          <a:p>
            <a:pPr lvl="1">
              <a:buFont typeface="Arial" panose="020B0604020202020204" pitchFamily="34" charset="0"/>
              <a:buChar char="•"/>
            </a:pPr>
            <a:r>
              <a:rPr lang="en-US" b="1" i="0">
                <a:effectLst/>
                <a:latin typeface="Söhne"/>
              </a:rPr>
              <a:t>Extract Min:</a:t>
            </a:r>
            <a:r>
              <a:rPr lang="en-US" b="0" i="0">
                <a:effectLst/>
                <a:latin typeface="Söhne"/>
              </a:rPr>
              <a:t> O(log n)</a:t>
            </a:r>
            <a:endParaRPr lang="en-US" i="0">
              <a:effectLst/>
              <a:latin typeface="Söhne"/>
            </a:endParaRPr>
          </a:p>
          <a:p>
            <a:endParaRPr lang="en-US"/>
          </a:p>
        </p:txBody>
      </p:sp>
    </p:spTree>
    <p:extLst>
      <p:ext uri="{BB962C8B-B14F-4D97-AF65-F5344CB8AC3E}">
        <p14:creationId xmlns:p14="http://schemas.microsoft.com/office/powerpoint/2010/main" val="3802137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3">
                    <a14:imgEffect>
                      <a14:artisticTexturizer/>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E97C-6BAE-423A-AB9D-2384D6CC9375}"/>
              </a:ext>
            </a:extLst>
          </p:cNvPr>
          <p:cNvSpPr>
            <a:spLocks noGrp="1"/>
          </p:cNvSpPr>
          <p:nvPr>
            <p:ph type="title"/>
          </p:nvPr>
        </p:nvSpPr>
        <p:spPr/>
        <p:txBody>
          <a:bodyPr/>
          <a:lstStyle/>
          <a:p>
            <a:r>
              <a:rPr lang="en-US"/>
              <a:t>Big O Notation</a:t>
            </a:r>
            <a:br>
              <a:rPr lang="en-US"/>
            </a:br>
            <a:endParaRPr lang="en-US"/>
          </a:p>
        </p:txBody>
      </p:sp>
      <p:sp>
        <p:nvSpPr>
          <p:cNvPr id="3" name="Content Placeholder 2">
            <a:extLst>
              <a:ext uri="{FF2B5EF4-FFF2-40B4-BE49-F238E27FC236}">
                <a16:creationId xmlns:a16="http://schemas.microsoft.com/office/drawing/2014/main" id="{E03FB95E-2736-4745-9304-CF50A900C4FE}"/>
              </a:ext>
            </a:extLst>
          </p:cNvPr>
          <p:cNvSpPr>
            <a:spLocks noGrp="1"/>
          </p:cNvSpPr>
          <p:nvPr>
            <p:ph idx="1"/>
          </p:nvPr>
        </p:nvSpPr>
        <p:spPr>
          <a:xfrm>
            <a:off x="646111" y="1152006"/>
            <a:ext cx="6183314" cy="5705994"/>
          </a:xfrm>
        </p:spPr>
        <p:txBody>
          <a:bodyPr>
            <a:normAutofit fontScale="70000" lnSpcReduction="20000"/>
          </a:bodyPr>
          <a:lstStyle/>
          <a:p>
            <a:r>
              <a:rPr lang="en-US"/>
              <a:t> # Create a </a:t>
            </a:r>
            <a:r>
              <a:rPr lang="en-US" err="1"/>
              <a:t>ShuttleScheduler</a:t>
            </a:r>
            <a:r>
              <a:rPr lang="en-US"/>
              <a:t> instance for scheduling shuttle stops</a:t>
            </a:r>
          </a:p>
          <a:p>
            <a:pPr marL="0" indent="0">
              <a:buNone/>
            </a:pPr>
            <a:r>
              <a:rPr lang="en-US"/>
              <a:t>		scheduler = new </a:t>
            </a:r>
            <a:r>
              <a:rPr lang="en-US" err="1"/>
              <a:t>ShuttleScheduler</a:t>
            </a:r>
            <a:r>
              <a:rPr lang="en-US"/>
              <a:t>&lt;</a:t>
            </a:r>
            <a:r>
              <a:rPr lang="en-US" err="1"/>
              <a:t>ShuttleStop</a:t>
            </a:r>
            <a:r>
              <a:rPr lang="en-US"/>
              <a:t>&gt;()</a:t>
            </a:r>
          </a:p>
          <a:p>
            <a:pPr marL="0" indent="0">
              <a:buNone/>
            </a:pPr>
            <a:r>
              <a:rPr lang="en-US"/>
              <a:t>    </a:t>
            </a:r>
          </a:p>
          <a:p>
            <a:r>
              <a:rPr lang="en-US"/>
              <a:t>    # Define halls with varying passenger loads</a:t>
            </a:r>
          </a:p>
          <a:p>
            <a:pPr marL="0" indent="0">
              <a:buNone/>
            </a:pPr>
            <a:r>
              <a:rPr lang="en-US"/>
              <a:t>		 </a:t>
            </a:r>
            <a:r>
              <a:rPr lang="en-US" err="1"/>
              <a:t>hallname</a:t>
            </a:r>
            <a:r>
              <a:rPr lang="en-US"/>
              <a:t> = new Hall("</a:t>
            </a:r>
            <a:r>
              <a:rPr lang="en-US" err="1"/>
              <a:t>hallname</a:t>
            </a:r>
            <a:r>
              <a:rPr lang="en-US"/>
              <a:t>", #number of students)</a:t>
            </a:r>
          </a:p>
          <a:p>
            <a:pPr marL="0" indent="0">
              <a:buNone/>
            </a:pPr>
            <a:r>
              <a:rPr lang="en-US"/>
              <a:t>		</a:t>
            </a:r>
          </a:p>
          <a:p>
            <a:r>
              <a:rPr lang="en-US"/>
              <a:t>    # Create shuttle stops based on the halls they serve</a:t>
            </a:r>
          </a:p>
          <a:p>
            <a:pPr marL="0" indent="0">
              <a:buNone/>
            </a:pPr>
            <a:r>
              <a:rPr lang="en-US"/>
              <a:t>		    stop1 = new </a:t>
            </a:r>
            <a:r>
              <a:rPr lang="en-US" err="1"/>
              <a:t>ShuttleStop</a:t>
            </a:r>
            <a:r>
              <a:rPr lang="en-US"/>
              <a:t>(1)</a:t>
            </a:r>
          </a:p>
          <a:p>
            <a:pPr marL="0" indent="0">
              <a:buNone/>
            </a:pPr>
            <a:r>
              <a:rPr lang="en-US"/>
              <a:t>		    stop1.addHall(</a:t>
            </a:r>
            <a:r>
              <a:rPr lang="en-US" err="1"/>
              <a:t>hallname</a:t>
            </a:r>
            <a:r>
              <a:rPr lang="en-US"/>
              <a:t>)</a:t>
            </a:r>
          </a:p>
          <a:p>
            <a:pPr marL="0" indent="0">
              <a:buNone/>
            </a:pPr>
            <a:endParaRPr lang="en-US"/>
          </a:p>
          <a:p>
            <a:r>
              <a:rPr lang="en-US"/>
              <a:t>    # Insert shuttle stops into the scheduler</a:t>
            </a:r>
          </a:p>
          <a:p>
            <a:pPr marL="0" indent="0">
              <a:buNone/>
            </a:pPr>
            <a:r>
              <a:rPr lang="en-US"/>
              <a:t>		    </a:t>
            </a:r>
            <a:r>
              <a:rPr lang="en-US" err="1"/>
              <a:t>scheduler.insert</a:t>
            </a:r>
            <a:r>
              <a:rPr lang="en-US"/>
              <a:t>(stop1)</a:t>
            </a:r>
          </a:p>
          <a:p>
            <a:pPr marL="0" indent="0">
              <a:buNone/>
            </a:pPr>
            <a:endParaRPr lang="en-US"/>
          </a:p>
          <a:p>
            <a:r>
              <a:rPr lang="en-US"/>
              <a:t>    # Send shuttles to stops with the most passengers first</a:t>
            </a:r>
          </a:p>
          <a:p>
            <a:pPr marL="0" indent="0">
              <a:buNone/>
            </a:pPr>
            <a:r>
              <a:rPr lang="en-US"/>
              <a:t>		   while not </a:t>
            </a:r>
            <a:r>
              <a:rPr lang="en-US" err="1"/>
              <a:t>scheduler.isEmpty</a:t>
            </a:r>
            <a:r>
              <a:rPr lang="en-US"/>
              <a:t>():</a:t>
            </a:r>
          </a:p>
          <a:p>
            <a:pPr marL="0" indent="0">
              <a:buNone/>
            </a:pPr>
            <a:r>
              <a:rPr lang="en-US"/>
              <a:t>			</a:t>
            </a:r>
            <a:r>
              <a:rPr lang="en-US" err="1"/>
              <a:t>maxStop</a:t>
            </a:r>
            <a:r>
              <a:rPr lang="en-US"/>
              <a:t> = </a:t>
            </a:r>
            <a:r>
              <a:rPr lang="en-US" err="1"/>
              <a:t>scheduler.deleteMax</a:t>
            </a:r>
            <a:r>
              <a:rPr lang="en-US"/>
              <a:t>()</a:t>
            </a:r>
          </a:p>
          <a:p>
            <a:pPr marL="0" indent="0">
              <a:buNone/>
            </a:pPr>
            <a:r>
              <a:rPr lang="en-US"/>
              <a:t>			print("Sending shuttle to: " + </a:t>
            </a:r>
            <a:r>
              <a:rPr lang="en-US" err="1"/>
              <a:t>maxStop</a:t>
            </a:r>
            <a:r>
              <a:rPr lang="en-US"/>
              <a:t>)?</a:t>
            </a:r>
          </a:p>
        </p:txBody>
      </p:sp>
      <p:sp>
        <p:nvSpPr>
          <p:cNvPr id="4" name="TextBox 3">
            <a:extLst>
              <a:ext uri="{FF2B5EF4-FFF2-40B4-BE49-F238E27FC236}">
                <a16:creationId xmlns:a16="http://schemas.microsoft.com/office/drawing/2014/main" id="{58273C34-3211-EA02-A463-C54EF45BB274}"/>
              </a:ext>
            </a:extLst>
          </p:cNvPr>
          <p:cNvSpPr txBox="1"/>
          <p:nvPr/>
        </p:nvSpPr>
        <p:spPr>
          <a:xfrm>
            <a:off x="6829425" y="1152006"/>
            <a:ext cx="3500437" cy="5016758"/>
          </a:xfrm>
          <a:prstGeom prst="rect">
            <a:avLst/>
          </a:prstGeom>
          <a:noFill/>
        </p:spPr>
        <p:txBody>
          <a:bodyPr wrap="square" rtlCol="0">
            <a:spAutoFit/>
          </a:bodyPr>
          <a:lstStyle/>
          <a:p>
            <a:r>
              <a:rPr lang="en-US">
                <a:solidFill>
                  <a:srgbClr val="FFC000"/>
                </a:solidFill>
              </a:rPr>
              <a:t>O(log n)</a:t>
            </a:r>
          </a:p>
          <a:p>
            <a:endParaRPr lang="en-US">
              <a:solidFill>
                <a:srgbClr val="FFC000"/>
              </a:solidFill>
            </a:endParaRPr>
          </a:p>
          <a:p>
            <a:endParaRPr lang="en-US">
              <a:solidFill>
                <a:srgbClr val="FFC000"/>
              </a:solidFill>
            </a:endParaRPr>
          </a:p>
          <a:p>
            <a:endParaRPr lang="en-US">
              <a:solidFill>
                <a:srgbClr val="FFC000"/>
              </a:solidFill>
            </a:endParaRPr>
          </a:p>
          <a:p>
            <a:endParaRPr lang="en-US" sz="1400">
              <a:solidFill>
                <a:srgbClr val="FFC000"/>
              </a:solidFill>
            </a:endParaRPr>
          </a:p>
          <a:p>
            <a:r>
              <a:rPr lang="en-US">
                <a:solidFill>
                  <a:srgbClr val="FFC000"/>
                </a:solidFill>
              </a:rPr>
              <a:t>O(1)</a:t>
            </a:r>
          </a:p>
          <a:p>
            <a:endParaRPr lang="en-US">
              <a:solidFill>
                <a:srgbClr val="FFC000"/>
              </a:solidFill>
            </a:endParaRPr>
          </a:p>
          <a:p>
            <a:endParaRPr lang="en-US">
              <a:solidFill>
                <a:srgbClr val="FFC000"/>
              </a:solidFill>
            </a:endParaRPr>
          </a:p>
          <a:p>
            <a:r>
              <a:rPr lang="en-US">
                <a:solidFill>
                  <a:srgbClr val="FFC000"/>
                </a:solidFill>
              </a:rPr>
              <a:t>O(log n)</a:t>
            </a:r>
          </a:p>
          <a:p>
            <a:endParaRPr lang="en-US">
              <a:solidFill>
                <a:srgbClr val="FFC000"/>
              </a:solidFill>
            </a:endParaRPr>
          </a:p>
          <a:p>
            <a:endParaRPr lang="en-US">
              <a:solidFill>
                <a:srgbClr val="FFC000"/>
              </a:solidFill>
            </a:endParaRPr>
          </a:p>
          <a:p>
            <a:endParaRPr lang="en-US">
              <a:solidFill>
                <a:srgbClr val="FFC000"/>
              </a:solidFill>
            </a:endParaRPr>
          </a:p>
          <a:p>
            <a:r>
              <a:rPr lang="en-US">
                <a:solidFill>
                  <a:srgbClr val="FFC000"/>
                </a:solidFill>
              </a:rPr>
              <a:t>O(log n)</a:t>
            </a:r>
          </a:p>
          <a:p>
            <a:endParaRPr lang="en-US">
              <a:solidFill>
                <a:srgbClr val="FFC000"/>
              </a:solidFill>
            </a:endParaRPr>
          </a:p>
          <a:p>
            <a:endParaRPr lang="en-US">
              <a:solidFill>
                <a:srgbClr val="FFC000"/>
              </a:solidFill>
            </a:endParaRPr>
          </a:p>
          <a:p>
            <a:r>
              <a:rPr lang="en-US">
                <a:solidFill>
                  <a:srgbClr val="FFC000"/>
                </a:solidFill>
              </a:rPr>
              <a:t>O(1)</a:t>
            </a:r>
          </a:p>
          <a:p>
            <a:endParaRPr lang="en-US">
              <a:solidFill>
                <a:srgbClr val="FFC000"/>
              </a:solidFill>
            </a:endParaRPr>
          </a:p>
          <a:p>
            <a:endParaRPr lang="en-US"/>
          </a:p>
        </p:txBody>
      </p:sp>
    </p:spTree>
    <p:extLst>
      <p:ext uri="{BB962C8B-B14F-4D97-AF65-F5344CB8AC3E}">
        <p14:creationId xmlns:p14="http://schemas.microsoft.com/office/powerpoint/2010/main" val="312163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776D-236C-4FE1-A53C-2ACDB52BD9B6}"/>
              </a:ext>
            </a:extLst>
          </p:cNvPr>
          <p:cNvSpPr>
            <a:spLocks noGrp="1"/>
          </p:cNvSpPr>
          <p:nvPr>
            <p:ph type="title"/>
          </p:nvPr>
        </p:nvSpPr>
        <p:spPr/>
        <p:txBody>
          <a:bodyPr/>
          <a:lstStyle/>
          <a:p>
            <a:r>
              <a:rPr lang="en-US"/>
              <a:t>Limitation of our project</a:t>
            </a:r>
          </a:p>
        </p:txBody>
      </p:sp>
      <p:sp>
        <p:nvSpPr>
          <p:cNvPr id="3" name="Content Placeholder 2">
            <a:extLst>
              <a:ext uri="{FF2B5EF4-FFF2-40B4-BE49-F238E27FC236}">
                <a16:creationId xmlns:a16="http://schemas.microsoft.com/office/drawing/2014/main" id="{7F864F5F-6A20-48A0-94D9-8802065C9C9D}"/>
              </a:ext>
            </a:extLst>
          </p:cNvPr>
          <p:cNvSpPr>
            <a:spLocks noGrp="1"/>
          </p:cNvSpPr>
          <p:nvPr>
            <p:ph idx="1"/>
          </p:nvPr>
        </p:nvSpPr>
        <p:spPr/>
        <p:txBody>
          <a:bodyPr/>
          <a:lstStyle/>
          <a:p>
            <a:r>
              <a:rPr lang="en-US"/>
              <a:t>Small Dataset</a:t>
            </a:r>
          </a:p>
          <a:p>
            <a:r>
              <a:rPr lang="en-US"/>
              <a:t>More factors would increase optimization such as</a:t>
            </a:r>
          </a:p>
          <a:p>
            <a:pPr lvl="2"/>
            <a:r>
              <a:rPr lang="en-US"/>
              <a:t>Passenger count/demand variability</a:t>
            </a:r>
          </a:p>
          <a:p>
            <a:pPr lvl="2"/>
            <a:r>
              <a:rPr lang="en-US"/>
              <a:t>Traffic/Road Conditions</a:t>
            </a:r>
          </a:p>
          <a:p>
            <a:pPr lvl="2"/>
            <a:r>
              <a:rPr lang="en-US"/>
              <a:t>Special Events</a:t>
            </a:r>
          </a:p>
          <a:p>
            <a:pPr lvl="2"/>
            <a:r>
              <a:rPr lang="en-US"/>
              <a:t>Shuttle Capacity</a:t>
            </a:r>
          </a:p>
          <a:p>
            <a:pPr lvl="2"/>
            <a:r>
              <a:rPr lang="en-US"/>
              <a:t>Operational Costs</a:t>
            </a:r>
          </a:p>
          <a:p>
            <a:pPr lvl="2"/>
            <a:r>
              <a:rPr lang="en-US"/>
              <a:t>Etc.</a:t>
            </a:r>
          </a:p>
          <a:p>
            <a:pPr lvl="2"/>
            <a:endParaRPr lang="en-US"/>
          </a:p>
          <a:p>
            <a:pPr lvl="2"/>
            <a:endParaRPr lang="en-US"/>
          </a:p>
        </p:txBody>
      </p:sp>
    </p:spTree>
    <p:extLst>
      <p:ext uri="{BB962C8B-B14F-4D97-AF65-F5344CB8AC3E}">
        <p14:creationId xmlns:p14="http://schemas.microsoft.com/office/powerpoint/2010/main" val="120583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0D2F-E8CE-4FEE-9017-E099728DC008}"/>
              </a:ext>
            </a:extLst>
          </p:cNvPr>
          <p:cNvSpPr>
            <a:spLocks noGrp="1"/>
          </p:cNvSpPr>
          <p:nvPr>
            <p:ph type="title"/>
          </p:nvPr>
        </p:nvSpPr>
        <p:spPr/>
        <p:txBody>
          <a:bodyPr/>
          <a:lstStyle/>
          <a:p>
            <a:r>
              <a:rPr lang="en-US"/>
              <a:t>Future Project Optimization</a:t>
            </a:r>
          </a:p>
        </p:txBody>
      </p:sp>
      <p:sp>
        <p:nvSpPr>
          <p:cNvPr id="3" name="Content Placeholder 2">
            <a:extLst>
              <a:ext uri="{FF2B5EF4-FFF2-40B4-BE49-F238E27FC236}">
                <a16:creationId xmlns:a16="http://schemas.microsoft.com/office/drawing/2014/main" id="{E278E62E-D0A8-47AC-8328-751AD016B418}"/>
              </a:ext>
            </a:extLst>
          </p:cNvPr>
          <p:cNvSpPr>
            <a:spLocks noGrp="1"/>
          </p:cNvSpPr>
          <p:nvPr>
            <p:ph idx="1"/>
          </p:nvPr>
        </p:nvSpPr>
        <p:spPr/>
        <p:txBody>
          <a:bodyPr/>
          <a:lstStyle/>
          <a:p>
            <a:r>
              <a:rPr lang="en-US"/>
              <a:t>Data collection Expansion</a:t>
            </a:r>
          </a:p>
          <a:p>
            <a:pPr lvl="1"/>
            <a:r>
              <a:rPr lang="en-US"/>
              <a:t>Real-Time Data Integration</a:t>
            </a:r>
          </a:p>
          <a:p>
            <a:pPr lvl="1"/>
            <a:r>
              <a:rPr lang="en-US"/>
              <a:t>Enhanced Data Granularity</a:t>
            </a:r>
          </a:p>
          <a:p>
            <a:r>
              <a:rPr lang="en-US"/>
              <a:t>Predictive Analytics</a:t>
            </a:r>
          </a:p>
          <a:p>
            <a:r>
              <a:rPr lang="en-US"/>
              <a:t>Expansion to Other Campuses/</a:t>
            </a:r>
            <a:r>
              <a:rPr lang="en-US" err="1"/>
              <a:t>Insituitions</a:t>
            </a:r>
            <a:endParaRPr lang="en-US"/>
          </a:p>
        </p:txBody>
      </p:sp>
    </p:spTree>
    <p:extLst>
      <p:ext uri="{BB962C8B-B14F-4D97-AF65-F5344CB8AC3E}">
        <p14:creationId xmlns:p14="http://schemas.microsoft.com/office/powerpoint/2010/main" val="5320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66B0-476F-4EB3-B0DB-A97E0963477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20CF1A5-4A05-4320-8C06-B63661C97D90}"/>
              </a:ext>
            </a:extLst>
          </p:cNvPr>
          <p:cNvSpPr>
            <a:spLocks noGrp="1"/>
          </p:cNvSpPr>
          <p:nvPr>
            <p:ph idx="1"/>
          </p:nvPr>
        </p:nvSpPr>
        <p:spPr>
          <a:xfrm>
            <a:off x="646111" y="1581431"/>
            <a:ext cx="8964003" cy="4476470"/>
          </a:xfrm>
        </p:spPr>
        <p:txBody>
          <a:bodyPr vert="horz" lIns="91440" tIns="45720" rIns="91440" bIns="45720" rtlCol="0" anchor="t">
            <a:normAutofit fontScale="92500" lnSpcReduction="20000"/>
          </a:bodyPr>
          <a:lstStyle/>
          <a:p>
            <a:pPr marL="514350" indent="-514350">
              <a:buFont typeface="+mj-lt"/>
              <a:buAutoNum type="arabicPeriod"/>
            </a:pPr>
            <a:r>
              <a:rPr lang="en-US"/>
              <a:t>[1]A. </a:t>
            </a:r>
            <a:r>
              <a:rPr lang="en-US" err="1"/>
              <a:t>Elmasry</a:t>
            </a:r>
            <a:r>
              <a:rPr lang="en-US"/>
              <a:t>, C. Jensen, and J. </a:t>
            </a:r>
            <a:r>
              <a:rPr lang="en-US" err="1"/>
              <a:t>Katajainen</a:t>
            </a:r>
            <a:r>
              <a:rPr lang="en-US"/>
              <a:t>, “Multipartite Priority Queues,” ACM Transactions on Algorithms, https://</a:t>
            </a:r>
            <a:r>
              <a:rPr lang="en-US" err="1"/>
              <a:t>dl.acm.org</a:t>
            </a:r>
            <a:r>
              <a:rPr lang="en-US"/>
              <a:t>/</a:t>
            </a:r>
            <a:r>
              <a:rPr lang="en-US" err="1"/>
              <a:t>doi</a:t>
            </a:r>
            <a:r>
              <a:rPr lang="en-US"/>
              <a:t>/10.1145/1435375.1435389 (accessed Oct. 10, 2023). </a:t>
            </a:r>
          </a:p>
          <a:p>
            <a:pPr marL="514350" indent="-514350">
              <a:buFont typeface="+mj-lt"/>
              <a:buAutoNum type="arabicPeriod"/>
            </a:pPr>
            <a:r>
              <a:rPr lang="en-US"/>
              <a:t>[2] G. S. </a:t>
            </a:r>
            <a:r>
              <a:rPr lang="en-US" err="1"/>
              <a:t>Brodal</a:t>
            </a:r>
            <a:r>
              <a:rPr lang="en-US"/>
              <a:t> and C. </a:t>
            </a:r>
            <a:r>
              <a:rPr lang="en-US" err="1"/>
              <a:t>Okasaki</a:t>
            </a:r>
            <a:r>
              <a:rPr lang="en-US"/>
              <a:t>, “Optimal purely functional priority queues: Journal of functional programming,” Cambridge Core, https://</a:t>
            </a:r>
            <a:r>
              <a:rPr lang="en-US" err="1"/>
              <a:t>www.cambridge.org</a:t>
            </a:r>
            <a:r>
              <a:rPr lang="en-US"/>
              <a:t>/core/journals/journal-of-functional-programming/article/optimal-purely-functional-priority-queues/1A799209383FD6535F90715192863C13 (accessed Oct. 15, 2023). </a:t>
            </a:r>
          </a:p>
          <a:p>
            <a:pPr marL="514350" indent="-514350">
              <a:buFont typeface="+mj-lt"/>
              <a:buAutoNum type="arabicPeriod"/>
            </a:pPr>
            <a:r>
              <a:rPr lang="en-US"/>
              <a:t>[3] R. Fagerberg, A Generalization of Binomial Queues, https://www-</a:t>
            </a:r>
            <a:r>
              <a:rPr lang="en-US" err="1"/>
              <a:t>sciencedirect</a:t>
            </a:r>
            <a:r>
              <a:rPr lang="en-US"/>
              <a:t>-</a:t>
            </a:r>
            <a:r>
              <a:rPr lang="en-US" err="1"/>
              <a:t>com.libproxy.csun.edu</a:t>
            </a:r>
            <a:r>
              <a:rPr lang="en-US"/>
              <a:t>/science/article/</a:t>
            </a:r>
            <a:r>
              <a:rPr lang="en-US" err="1"/>
              <a:t>pii</a:t>
            </a:r>
            <a:r>
              <a:rPr lang="en-US"/>
              <a:t>/0020019095001948?via%3Dihub (accessed Oct. 20, 2023). </a:t>
            </a:r>
            <a:endParaRPr lang="en-US">
              <a:ea typeface="+mj-lt"/>
              <a:cs typeface="+mj-lt"/>
            </a:endParaRPr>
          </a:p>
          <a:p>
            <a:pPr marL="514350" indent="-514350">
              <a:buAutoNum type="arabicPeriod"/>
            </a:pPr>
            <a:r>
              <a:rPr lang="en-US">
                <a:ea typeface="+mj-lt"/>
                <a:cs typeface="+mj-lt"/>
              </a:rPr>
              <a:t>[4] “CSUN Maps,” </a:t>
            </a:r>
            <a:r>
              <a:rPr lang="en-US" i="1">
                <a:ea typeface="+mj-lt"/>
                <a:cs typeface="+mj-lt"/>
              </a:rPr>
              <a:t>California State University, Northridge</a:t>
            </a:r>
            <a:r>
              <a:rPr lang="en-US">
                <a:ea typeface="+mj-lt"/>
                <a:cs typeface="+mj-lt"/>
              </a:rPr>
              <a:t>, Jul. 09, 2013. </a:t>
            </a:r>
            <a:r>
              <a:rPr lang="en-US">
                <a:ea typeface="+mj-lt"/>
                <a:cs typeface="+mj-lt"/>
                <a:hlinkClick r:id="rId2">
                  <a:extLst>
                    <a:ext uri="{A12FA001-AC4F-418D-AE19-62706E023703}">
                      <ahyp:hlinkClr xmlns:ahyp="http://schemas.microsoft.com/office/drawing/2018/hyperlinkcolor" val="tx"/>
                    </a:ext>
                  </a:extLst>
                </a:hlinkClick>
              </a:rPr>
              <a:t>https://www.csun.edu/csun-maps</a:t>
            </a:r>
            <a:r>
              <a:rPr lang="en-US">
                <a:ea typeface="+mj-lt"/>
                <a:cs typeface="+mj-lt"/>
              </a:rPr>
              <a:t> (accessed Oct. 21, 2023).</a:t>
            </a:r>
            <a:endParaRPr lang="en-US"/>
          </a:p>
          <a:p>
            <a:endParaRPr lang="en-US"/>
          </a:p>
          <a:p>
            <a:pPr marL="514350" indent="-514350">
              <a:buAutoNum type="arabicPeriod"/>
            </a:pPr>
            <a:endParaRPr lang="en-US"/>
          </a:p>
          <a:p>
            <a:pPr marL="514350" indent="-514350">
              <a:buFont typeface="+mj-lt"/>
              <a:buAutoNum type="arabicPeriod"/>
            </a:pPr>
            <a:endParaRPr lang="en-US"/>
          </a:p>
          <a:p>
            <a:pPr marL="514350" indent="-514350">
              <a:buFont typeface="+mj-lt"/>
              <a:buAutoNum type="arabicPeriod"/>
            </a:pPr>
            <a:endParaRPr lang="en-US" b="1"/>
          </a:p>
          <a:p>
            <a:pPr marL="514350" indent="-514350">
              <a:buFont typeface="+mj-lt"/>
              <a:buAutoNum type="arabicPeriod"/>
            </a:pPr>
            <a:endParaRPr lang="en-US"/>
          </a:p>
        </p:txBody>
      </p:sp>
    </p:spTree>
    <p:extLst>
      <p:ext uri="{BB962C8B-B14F-4D97-AF65-F5344CB8AC3E}">
        <p14:creationId xmlns:p14="http://schemas.microsoft.com/office/powerpoint/2010/main" val="273344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Colourful carved figures of humans">
            <a:extLst>
              <a:ext uri="{FF2B5EF4-FFF2-40B4-BE49-F238E27FC236}">
                <a16:creationId xmlns:a16="http://schemas.microsoft.com/office/drawing/2014/main" id="{D88516B2-549A-26C6-A174-AF8B17EF142B}"/>
              </a:ext>
            </a:extLst>
          </p:cNvPr>
          <p:cNvPicPr>
            <a:picLocks noChangeAspect="1"/>
          </p:cNvPicPr>
          <p:nvPr/>
        </p:nvPicPr>
        <p:blipFill rotWithShape="1">
          <a:blip r:embed="rId8">
            <a:duotone>
              <a:prstClr val="black"/>
              <a:schemeClr val="accent5">
                <a:tint val="45000"/>
                <a:satMod val="400000"/>
              </a:schemeClr>
            </a:duotone>
            <a:alphaModFix amt="25000"/>
          </a:blip>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46AF1AF9-3ED7-0477-5EC6-6741B90B53DF}"/>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What are Binomial Queues?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9276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0206-9DE6-B3FA-25E2-D8BBBAF09D54}"/>
              </a:ext>
            </a:extLst>
          </p:cNvPr>
          <p:cNvSpPr>
            <a:spLocks noGrp="1"/>
          </p:cNvSpPr>
          <p:nvPr>
            <p:ph type="title"/>
          </p:nvPr>
        </p:nvSpPr>
        <p:spPr>
          <a:xfrm>
            <a:off x="165210" y="629266"/>
            <a:ext cx="3586703" cy="5594554"/>
          </a:xfrm>
        </p:spPr>
        <p:txBody>
          <a:bodyPr vert="horz" lIns="91440" tIns="45720" rIns="91440" bIns="45720" rtlCol="0" anchor="ctr">
            <a:normAutofit/>
          </a:bodyPr>
          <a:lstStyle/>
          <a:p>
            <a:r>
              <a:rPr lang="en-US" sz="3600" dirty="0"/>
              <a:t>Understanding Binomial Trees </a:t>
            </a:r>
          </a:p>
        </p:txBody>
      </p:sp>
      <p:sp>
        <p:nvSpPr>
          <p:cNvPr id="3086" name="Freeform 7">
            <a:extLst>
              <a:ext uri="{FF2B5EF4-FFF2-40B4-BE49-F238E27FC236}">
                <a16:creationId xmlns:a16="http://schemas.microsoft.com/office/drawing/2014/main" id="{A89F1728-E5A8-4BD0-B9CA-EEF2932E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87" name="Rectangle 3086">
            <a:extLst>
              <a:ext uri="{FF2B5EF4-FFF2-40B4-BE49-F238E27FC236}">
                <a16:creationId xmlns:a16="http://schemas.microsoft.com/office/drawing/2014/main" id="{BB9D57DE-38E5-4D79-A639-6C94A39EF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5">
            <a:extLst>
              <a:ext uri="{FF2B5EF4-FFF2-40B4-BE49-F238E27FC236}">
                <a16:creationId xmlns:a16="http://schemas.microsoft.com/office/drawing/2014/main" id="{60C18FE5-FC12-4EB1-8FE4-487733A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085" name="Rectangle 3084">
            <a:extLst>
              <a:ext uri="{FF2B5EF4-FFF2-40B4-BE49-F238E27FC236}">
                <a16:creationId xmlns:a16="http://schemas.microsoft.com/office/drawing/2014/main" id="{D169092A-AB26-44D5-B7AB-FCEF25A5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5846EB6-4B48-8054-A058-9F4858167DE4}"/>
              </a:ext>
            </a:extLst>
          </p:cNvPr>
          <p:cNvSpPr txBox="1"/>
          <p:nvPr/>
        </p:nvSpPr>
        <p:spPr>
          <a:xfrm>
            <a:off x="4507582" y="757032"/>
            <a:ext cx="6495847" cy="3312501"/>
          </a:xfrm>
          <a:prstGeom prst="rect">
            <a:avLst/>
          </a:prstGeom>
        </p:spPr>
        <p:txBody>
          <a:bodyPr vert="horz" lIns="91440" tIns="45720" rIns="91440" bIns="45720" rtlCol="0">
            <a:normAutofit fontScale="85000" lnSpcReduction="20000"/>
          </a:bodyPr>
          <a:lstStyle/>
          <a:p>
            <a:pPr>
              <a:spcBef>
                <a:spcPts val="1000"/>
              </a:spcBef>
              <a:buClr>
                <a:schemeClr val="accent1"/>
              </a:buClr>
              <a:buSzPct val="80000"/>
              <a:defRPr/>
            </a:pPr>
            <a:r>
              <a:rPr lang="en-US" dirty="0">
                <a:solidFill>
                  <a:schemeClr val="bg1"/>
                </a:solidFill>
                <a:latin typeface="+mj-lt"/>
                <a:ea typeface="+mj-ea"/>
                <a:cs typeface="+mj-cs"/>
              </a:rPr>
              <a:t>Before we can look at Binomial Queues, we must first look at Binomial Trees</a:t>
            </a:r>
          </a:p>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Definition: A binomial tree is a special type of tree structure used in computer science and mathematics.</a:t>
            </a:r>
          </a:p>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Hierarchy of Ranks: Binomial trees are organized based on ranks, where each rank represents a level in the tree, and each tree of a particular rank satisfies specific properties.</a:t>
            </a:r>
          </a:p>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Properties: Each binomial tree of rank k has 2^k nodes, and there is precisely one tree of each rank in a binomial heap.</a:t>
            </a:r>
          </a:p>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The nodes in a binomial tree are organized in a way that maintains the structure of a binary tree.</a:t>
            </a:r>
          </a:p>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Family of Trees: Binomial trees often work together as a family, forming a binomial heap, which is a collection of binomial trees with specific relationships.</a:t>
            </a:r>
          </a:p>
        </p:txBody>
      </p:sp>
      <p:sp>
        <p:nvSpPr>
          <p:cNvPr id="6" name="TextBox 5">
            <a:extLst>
              <a:ext uri="{FF2B5EF4-FFF2-40B4-BE49-F238E27FC236}">
                <a16:creationId xmlns:a16="http://schemas.microsoft.com/office/drawing/2014/main" id="{D2BD307F-AEF2-B566-373D-56CF565939F9}"/>
              </a:ext>
            </a:extLst>
          </p:cNvPr>
          <p:cNvSpPr txBox="1"/>
          <p:nvPr/>
        </p:nvSpPr>
        <p:spPr>
          <a:xfrm>
            <a:off x="5318862" y="1444950"/>
            <a:ext cx="530915" cy="677108"/>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1000"/>
              </a:spcBef>
              <a:spcAft>
                <a:spcPts val="0"/>
              </a:spcAft>
              <a:buClr>
                <a:srgbClr val="A5300F"/>
              </a:buClr>
              <a:buSzPct val="80000"/>
              <a:buFont typeface="Wingdings 3" charset="2"/>
              <a:buChar char=""/>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endParaRPr lang="en-US" dirty="0"/>
          </a:p>
        </p:txBody>
      </p:sp>
      <p:sp>
        <p:nvSpPr>
          <p:cNvPr id="7" name="Content Placeholder 6">
            <a:extLst>
              <a:ext uri="{FF2B5EF4-FFF2-40B4-BE49-F238E27FC236}">
                <a16:creationId xmlns:a16="http://schemas.microsoft.com/office/drawing/2014/main" id="{C0DA9A33-F860-7152-E6D7-D05EAB75400E}"/>
              </a:ext>
            </a:extLst>
          </p:cNvPr>
          <p:cNvSpPr>
            <a:spLocks noGrp="1"/>
          </p:cNvSpPr>
          <p:nvPr>
            <p:ph idx="1"/>
          </p:nvPr>
        </p:nvSpPr>
        <p:spPr>
          <a:xfrm>
            <a:off x="4639056" y="6001606"/>
            <a:ext cx="657248" cy="570930"/>
          </a:xfrm>
        </p:spPr>
        <p:txBody>
          <a:bodyPr>
            <a:normAutofit/>
          </a:bodyPr>
          <a:lstStyle/>
          <a:p>
            <a:pPr marL="0" indent="0">
              <a:buNone/>
            </a:pPr>
            <a:r>
              <a:rPr lang="en-US" sz="1000">
                <a:solidFill>
                  <a:schemeClr val="bg1"/>
                </a:solidFill>
              </a:rPr>
              <a:t>[1]</a:t>
            </a:r>
          </a:p>
        </p:txBody>
      </p:sp>
      <p:pic>
        <p:nvPicPr>
          <p:cNvPr id="1026" name="Picture 2">
            <a:extLst>
              <a:ext uri="{FF2B5EF4-FFF2-40B4-BE49-F238E27FC236}">
                <a16:creationId xmlns:a16="http://schemas.microsoft.com/office/drawing/2014/main" id="{33FBD042-0BFA-EF64-4987-CB94AB53B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1220" y="4156463"/>
            <a:ext cx="2513173" cy="251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4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0206-9DE6-B3FA-25E2-D8BBBAF09D54}"/>
              </a:ext>
            </a:extLst>
          </p:cNvPr>
          <p:cNvSpPr>
            <a:spLocks noGrp="1"/>
          </p:cNvSpPr>
          <p:nvPr>
            <p:ph type="title"/>
          </p:nvPr>
        </p:nvSpPr>
        <p:spPr>
          <a:xfrm>
            <a:off x="165210" y="629266"/>
            <a:ext cx="3586703" cy="5594554"/>
          </a:xfrm>
        </p:spPr>
        <p:txBody>
          <a:bodyPr vert="horz" lIns="91440" tIns="45720" rIns="91440" bIns="45720" rtlCol="0" anchor="ctr">
            <a:normAutofit/>
          </a:bodyPr>
          <a:lstStyle/>
          <a:p>
            <a:r>
              <a:rPr lang="en-US" sz="3600" dirty="0"/>
              <a:t>Intro to Binomial Heaps </a:t>
            </a:r>
          </a:p>
        </p:txBody>
      </p:sp>
      <p:sp>
        <p:nvSpPr>
          <p:cNvPr id="3086" name="Freeform 7">
            <a:extLst>
              <a:ext uri="{FF2B5EF4-FFF2-40B4-BE49-F238E27FC236}">
                <a16:creationId xmlns:a16="http://schemas.microsoft.com/office/drawing/2014/main" id="{A89F1728-E5A8-4BD0-B9CA-EEF2932E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87" name="Rectangle 3086">
            <a:extLst>
              <a:ext uri="{FF2B5EF4-FFF2-40B4-BE49-F238E27FC236}">
                <a16:creationId xmlns:a16="http://schemas.microsoft.com/office/drawing/2014/main" id="{BB9D57DE-38E5-4D79-A639-6C94A39EF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5">
            <a:extLst>
              <a:ext uri="{FF2B5EF4-FFF2-40B4-BE49-F238E27FC236}">
                <a16:creationId xmlns:a16="http://schemas.microsoft.com/office/drawing/2014/main" id="{60C18FE5-FC12-4EB1-8FE4-487733A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085" name="Rectangle 3084">
            <a:extLst>
              <a:ext uri="{FF2B5EF4-FFF2-40B4-BE49-F238E27FC236}">
                <a16:creationId xmlns:a16="http://schemas.microsoft.com/office/drawing/2014/main" id="{D169092A-AB26-44D5-B7AB-FCEF25A5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5846EB6-4B48-8054-A058-9F4858167DE4}"/>
              </a:ext>
            </a:extLst>
          </p:cNvPr>
          <p:cNvSpPr txBox="1"/>
          <p:nvPr/>
        </p:nvSpPr>
        <p:spPr>
          <a:xfrm>
            <a:off x="4595715" y="1032854"/>
            <a:ext cx="6495847" cy="3312501"/>
          </a:xfrm>
          <a:prstGeom prst="rect">
            <a:avLst/>
          </a:prstGeom>
        </p:spPr>
        <p:txBody>
          <a:bodyPr vert="horz" lIns="91440" tIns="45720" rIns="91440" bIns="45720" rtlCol="0">
            <a:normAutofit/>
          </a:bodyPr>
          <a:lstStyle/>
          <a:p>
            <a:pPr>
              <a:spcBef>
                <a:spcPts val="1000"/>
              </a:spcBef>
              <a:buClr>
                <a:schemeClr val="accent1"/>
              </a:buClr>
              <a:buSzPct val="80000"/>
              <a:defRPr/>
            </a:pPr>
            <a:r>
              <a:rPr lang="en-US" dirty="0">
                <a:solidFill>
                  <a:schemeClr val="bg1"/>
                </a:solidFill>
                <a:latin typeface="+mj-lt"/>
                <a:ea typeface="+mj-ea"/>
                <a:cs typeface="+mj-cs"/>
              </a:rPr>
              <a:t>Now that we covered what Binomial Trees are, we can move to Binomial Heaps</a:t>
            </a:r>
          </a:p>
          <a:p>
            <a:pPr>
              <a:spcBef>
                <a:spcPts val="1000"/>
              </a:spcBef>
              <a:buClr>
                <a:schemeClr val="accent1"/>
              </a:buClr>
              <a:buSzPct val="80000"/>
              <a:buFont typeface="Wingdings 3" charset="2"/>
              <a:buChar char=""/>
            </a:pPr>
            <a:r>
              <a:rPr lang="en-US" dirty="0">
                <a:solidFill>
                  <a:schemeClr val="bg1"/>
                </a:solidFill>
                <a:effectLst/>
                <a:latin typeface="+mj-lt"/>
                <a:ea typeface="+mj-ea"/>
                <a:cs typeface="+mj-cs"/>
              </a:rPr>
              <a:t> A binomial heap is a collection of binomial trees that follows specific rules and properties.</a:t>
            </a:r>
          </a:p>
          <a:p>
            <a:pPr>
              <a:spcBef>
                <a:spcPts val="1000"/>
              </a:spcBef>
              <a:buClr>
                <a:schemeClr val="accent1"/>
              </a:buClr>
              <a:buSzPct val="80000"/>
              <a:buFont typeface="Wingdings 3" charset="2"/>
              <a:buChar char=""/>
            </a:pPr>
            <a:r>
              <a:rPr lang="en-US" dirty="0">
                <a:solidFill>
                  <a:schemeClr val="bg1"/>
                </a:solidFill>
                <a:latin typeface="+mj-lt"/>
                <a:ea typeface="+mj-ea"/>
                <a:cs typeface="+mj-cs"/>
              </a:rPr>
              <a:t> Min heap trees</a:t>
            </a:r>
          </a:p>
          <a:p>
            <a:pPr>
              <a:spcBef>
                <a:spcPts val="1000"/>
              </a:spcBef>
              <a:buClr>
                <a:schemeClr val="accent1"/>
              </a:buClr>
              <a:buSzPct val="80000"/>
              <a:buFont typeface="Wingdings 3" charset="2"/>
              <a:buChar char=""/>
            </a:pPr>
            <a:r>
              <a:rPr lang="en-US" dirty="0">
                <a:solidFill>
                  <a:schemeClr val="bg1"/>
                </a:solidFill>
                <a:effectLst/>
                <a:latin typeface="+mj-lt"/>
                <a:ea typeface="+mj-ea"/>
                <a:cs typeface="+mj-cs"/>
              </a:rPr>
              <a:t> Key operations in binomial heaps include insertion, extraction of the minimum element, and union</a:t>
            </a:r>
          </a:p>
          <a:p>
            <a:pPr>
              <a:spcBef>
                <a:spcPts val="1000"/>
              </a:spcBef>
              <a:buClr>
                <a:schemeClr val="accent1"/>
              </a:buClr>
              <a:buSzPct val="80000"/>
              <a:buFont typeface="Wingdings 3" charset="2"/>
              <a:buChar char=""/>
            </a:pPr>
            <a:endParaRPr lang="en-US"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D2BD307F-AEF2-B566-373D-56CF565939F9}"/>
              </a:ext>
            </a:extLst>
          </p:cNvPr>
          <p:cNvSpPr txBox="1"/>
          <p:nvPr/>
        </p:nvSpPr>
        <p:spPr>
          <a:xfrm>
            <a:off x="5318862" y="1444950"/>
            <a:ext cx="530915" cy="677108"/>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1000"/>
              </a:spcBef>
              <a:spcAft>
                <a:spcPts val="0"/>
              </a:spcAft>
              <a:buClr>
                <a:srgbClr val="A5300F"/>
              </a:buClr>
              <a:buSzPct val="80000"/>
              <a:buFont typeface="Wingdings 3" charset="2"/>
              <a:buChar char=""/>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endParaRPr lang="en-US" dirty="0"/>
          </a:p>
        </p:txBody>
      </p:sp>
      <p:sp>
        <p:nvSpPr>
          <p:cNvPr id="7" name="Content Placeholder 6">
            <a:extLst>
              <a:ext uri="{FF2B5EF4-FFF2-40B4-BE49-F238E27FC236}">
                <a16:creationId xmlns:a16="http://schemas.microsoft.com/office/drawing/2014/main" id="{C0DA9A33-F860-7152-E6D7-D05EAB75400E}"/>
              </a:ext>
            </a:extLst>
          </p:cNvPr>
          <p:cNvSpPr>
            <a:spLocks noGrp="1"/>
          </p:cNvSpPr>
          <p:nvPr>
            <p:ph idx="1"/>
          </p:nvPr>
        </p:nvSpPr>
        <p:spPr>
          <a:xfrm>
            <a:off x="4639056" y="6001606"/>
            <a:ext cx="657248" cy="570930"/>
          </a:xfrm>
        </p:spPr>
        <p:txBody>
          <a:bodyPr>
            <a:normAutofit/>
          </a:bodyPr>
          <a:lstStyle/>
          <a:p>
            <a:pPr marL="0" indent="0">
              <a:buNone/>
            </a:pPr>
            <a:r>
              <a:rPr lang="en-US" sz="1000" dirty="0">
                <a:solidFill>
                  <a:schemeClr val="bg1"/>
                </a:solidFill>
              </a:rPr>
              <a:t>[2]</a:t>
            </a:r>
          </a:p>
        </p:txBody>
      </p:sp>
    </p:spTree>
    <p:extLst>
      <p:ext uri="{BB962C8B-B14F-4D97-AF65-F5344CB8AC3E}">
        <p14:creationId xmlns:p14="http://schemas.microsoft.com/office/powerpoint/2010/main" val="162945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0206-9DE6-B3FA-25E2-D8BBBAF09D54}"/>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sz="4800"/>
              <a:t>Binomial Queues</a:t>
            </a:r>
          </a:p>
        </p:txBody>
      </p:sp>
      <p:sp>
        <p:nvSpPr>
          <p:cNvPr id="3086" name="Freeform 7">
            <a:extLst>
              <a:ext uri="{FF2B5EF4-FFF2-40B4-BE49-F238E27FC236}">
                <a16:creationId xmlns:a16="http://schemas.microsoft.com/office/drawing/2014/main" id="{A89F1728-E5A8-4BD0-B9CA-EEF2932E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87" name="Rectangle 3086">
            <a:extLst>
              <a:ext uri="{FF2B5EF4-FFF2-40B4-BE49-F238E27FC236}">
                <a16:creationId xmlns:a16="http://schemas.microsoft.com/office/drawing/2014/main" id="{BB9D57DE-38E5-4D79-A639-6C94A39EF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Freeform 5">
            <a:extLst>
              <a:ext uri="{FF2B5EF4-FFF2-40B4-BE49-F238E27FC236}">
                <a16:creationId xmlns:a16="http://schemas.microsoft.com/office/drawing/2014/main" id="{60C18FE5-FC12-4EB1-8FE4-487733A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085" name="Rectangle 3084">
            <a:extLst>
              <a:ext uri="{FF2B5EF4-FFF2-40B4-BE49-F238E27FC236}">
                <a16:creationId xmlns:a16="http://schemas.microsoft.com/office/drawing/2014/main" id="{D169092A-AB26-44D5-B7AB-FCEF25A5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5846EB6-4B48-8054-A058-9F4858167DE4}"/>
              </a:ext>
            </a:extLst>
          </p:cNvPr>
          <p:cNvSpPr txBox="1"/>
          <p:nvPr/>
        </p:nvSpPr>
        <p:spPr>
          <a:xfrm>
            <a:off x="5048452" y="1410459"/>
            <a:ext cx="6495847" cy="1885146"/>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defRPr/>
            </a:pPr>
            <a:r>
              <a:rPr lang="en-US" dirty="0">
                <a:solidFill>
                  <a:schemeClr val="bg1"/>
                </a:solidFill>
                <a:latin typeface="+mj-lt"/>
                <a:ea typeface="+mj-ea"/>
                <a:cs typeface="+mj-cs"/>
              </a:rPr>
              <a:t>Based on binomial trees and binomial heaps</a:t>
            </a:r>
          </a:p>
          <a:p>
            <a:pPr marL="342900" marR="0" lvl="0" indent="-342900" fontAlgn="auto">
              <a:spcBef>
                <a:spcPts val="1000"/>
              </a:spcBef>
              <a:buClr>
                <a:schemeClr val="accent1"/>
              </a:buClr>
              <a:buSzPct val="80000"/>
              <a:buFont typeface="Wingdings 3" charset="2"/>
              <a:buChar char=""/>
              <a:tabLst/>
              <a:defRPr/>
            </a:pPr>
            <a:r>
              <a:rPr lang="en-US" dirty="0">
                <a:solidFill>
                  <a:schemeClr val="bg1"/>
                </a:solidFill>
                <a:latin typeface="+mj-lt"/>
                <a:ea typeface="+mj-ea"/>
                <a:cs typeface="+mj-cs"/>
              </a:rPr>
              <a:t>A type of priority queue data structure</a:t>
            </a:r>
          </a:p>
          <a:p>
            <a:pPr marL="342900" indent="-342900">
              <a:spcBef>
                <a:spcPts val="1000"/>
              </a:spcBef>
              <a:buClr>
                <a:schemeClr val="accent1"/>
              </a:buClr>
              <a:buSzPct val="80000"/>
              <a:buFont typeface="Wingdings 3" charset="2"/>
              <a:buChar char=""/>
              <a:defRPr/>
            </a:pPr>
            <a:r>
              <a:rPr kumimoji="0" lang="en-US" u="none" strike="noStrike" cap="none" spc="0" normalizeH="0" baseline="0" noProof="0" dirty="0">
                <a:ln>
                  <a:noFill/>
                </a:ln>
                <a:solidFill>
                  <a:schemeClr val="bg1"/>
                </a:solidFill>
                <a:effectLst/>
                <a:uLnTx/>
                <a:uFillTx/>
                <a:latin typeface="+mj-lt"/>
                <a:ea typeface="+mj-ea"/>
                <a:cs typeface="+mj-cs"/>
              </a:rPr>
              <a:t>Efficient insertion and deletion of elements</a:t>
            </a:r>
          </a:p>
          <a:p>
            <a:pPr>
              <a:spcBef>
                <a:spcPts val="1000"/>
              </a:spcBef>
              <a:buClr>
                <a:schemeClr val="accent1"/>
              </a:buClr>
              <a:buSzPct val="80000"/>
              <a:buFont typeface="Wingdings 3" charset="2"/>
              <a:buChar char=""/>
            </a:pPr>
            <a:endParaRPr lang="en-US" dirty="0">
              <a:solidFill>
                <a:schemeClr val="bg1"/>
              </a:solidFill>
              <a:effectLst/>
              <a:latin typeface="+mj-lt"/>
              <a:ea typeface="+mj-ea"/>
              <a:cs typeface="+mj-cs"/>
            </a:endParaRPr>
          </a:p>
          <a:p>
            <a:pPr>
              <a:spcBef>
                <a:spcPts val="1000"/>
              </a:spcBef>
              <a:buClr>
                <a:schemeClr val="accent1"/>
              </a:buClr>
              <a:buSzPct val="80000"/>
              <a:buFont typeface="Wingdings 3" charset="2"/>
              <a:buChar char=""/>
            </a:pPr>
            <a:endParaRPr lang="en-US"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D2BD307F-AEF2-B566-373D-56CF565939F9}"/>
              </a:ext>
            </a:extLst>
          </p:cNvPr>
          <p:cNvSpPr txBox="1"/>
          <p:nvPr/>
        </p:nvSpPr>
        <p:spPr>
          <a:xfrm>
            <a:off x="5318862" y="1444950"/>
            <a:ext cx="530915" cy="677108"/>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1000"/>
              </a:spcBef>
              <a:spcAft>
                <a:spcPts val="0"/>
              </a:spcAft>
              <a:buClr>
                <a:srgbClr val="A5300F"/>
              </a:buClr>
              <a:buSzPct val="80000"/>
              <a:buFont typeface="Wingdings 3" charset="2"/>
              <a:buChar char=""/>
              <a:tabLst/>
              <a:defRPr/>
            </a:pPr>
            <a:endParaRPr kumimoji="0" lang="en-US" sz="2000" b="0" i="0" u="none" strike="noStrike" kern="1200" cap="none" spc="0" normalizeH="0" baseline="0" noProof="0">
              <a:ln>
                <a:noFill/>
              </a:ln>
              <a:solidFill>
                <a:prstClr val="white"/>
              </a:solidFill>
              <a:effectLst/>
              <a:uLnTx/>
              <a:uFillTx/>
              <a:latin typeface="Century Gothic" panose="020B0502020202020204"/>
              <a:ea typeface="+mj-ea"/>
              <a:cs typeface="+mj-cs"/>
            </a:endParaRPr>
          </a:p>
          <a:p>
            <a:endParaRPr lang="en-US"/>
          </a:p>
        </p:txBody>
      </p:sp>
      <p:sp>
        <p:nvSpPr>
          <p:cNvPr id="7" name="Content Placeholder 6">
            <a:extLst>
              <a:ext uri="{FF2B5EF4-FFF2-40B4-BE49-F238E27FC236}">
                <a16:creationId xmlns:a16="http://schemas.microsoft.com/office/drawing/2014/main" id="{C0DA9A33-F860-7152-E6D7-D05EAB75400E}"/>
              </a:ext>
            </a:extLst>
          </p:cNvPr>
          <p:cNvSpPr>
            <a:spLocks noGrp="1"/>
          </p:cNvSpPr>
          <p:nvPr>
            <p:ph idx="1"/>
          </p:nvPr>
        </p:nvSpPr>
        <p:spPr>
          <a:xfrm>
            <a:off x="4639056" y="6001606"/>
            <a:ext cx="657248" cy="570930"/>
          </a:xfrm>
        </p:spPr>
        <p:txBody>
          <a:bodyPr>
            <a:normAutofit/>
          </a:bodyPr>
          <a:lstStyle/>
          <a:p>
            <a:pPr marL="0" indent="0">
              <a:buNone/>
            </a:pPr>
            <a:r>
              <a:rPr lang="en-US" sz="1000">
                <a:solidFill>
                  <a:schemeClr val="bg1"/>
                </a:solidFill>
              </a:rPr>
              <a:t>[1]</a:t>
            </a:r>
          </a:p>
        </p:txBody>
      </p:sp>
      <p:pic>
        <p:nvPicPr>
          <p:cNvPr id="8" name="Picture 2" descr="Binomial heap - Wikipedia">
            <a:extLst>
              <a:ext uri="{FF2B5EF4-FFF2-40B4-BE49-F238E27FC236}">
                <a16:creationId xmlns:a16="http://schemas.microsoft.com/office/drawing/2014/main" id="{E6EA1ECB-4DF2-80D8-6922-BC024A409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862" y="3028951"/>
            <a:ext cx="41275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64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a:xfrm>
            <a:off x="635223" y="629266"/>
            <a:ext cx="3116690" cy="5594554"/>
          </a:xfrm>
        </p:spPr>
        <p:txBody>
          <a:bodyPr anchor="ctr">
            <a:normAutofit/>
          </a:bodyPr>
          <a:lstStyle/>
          <a:p>
            <a:r>
              <a:rPr lang="en-US" sz="4800"/>
              <a:t>Binomial Queues</a:t>
            </a:r>
          </a:p>
        </p:txBody>
      </p:sp>
      <p:sp>
        <p:nvSpPr>
          <p:cNvPr id="36" name="Freeform 7">
            <a:extLst>
              <a:ext uri="{FF2B5EF4-FFF2-40B4-BE49-F238E27FC236}">
                <a16:creationId xmlns:a16="http://schemas.microsoft.com/office/drawing/2014/main" id="{AD488FAE-8A33-44D2-922D-E1A7E147D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7" name="Rectangle 36">
            <a:extLst>
              <a:ext uri="{FF2B5EF4-FFF2-40B4-BE49-F238E27FC236}">
                <a16:creationId xmlns:a16="http://schemas.microsoft.com/office/drawing/2014/main" id="{D1A684E7-FC3D-4F0E-9F70-C69B3BEFC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5">
            <a:extLst>
              <a:ext uri="{FF2B5EF4-FFF2-40B4-BE49-F238E27FC236}">
                <a16:creationId xmlns:a16="http://schemas.microsoft.com/office/drawing/2014/main" id="{E284F65F-D81D-4196-A4FB-F1C7EAC5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9" name="Rectangle 38">
            <a:extLst>
              <a:ext uri="{FF2B5EF4-FFF2-40B4-BE49-F238E27FC236}">
                <a16:creationId xmlns:a16="http://schemas.microsoft.com/office/drawing/2014/main" id="{FE0E41EA-15C8-4C96-84B8-F9BBB96B5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5048452" y="1410458"/>
            <a:ext cx="6495847" cy="2589913"/>
          </a:xfrm>
        </p:spPr>
        <p:txBody>
          <a:bodyPr>
            <a:normAutofit/>
          </a:bodyPr>
          <a:lstStyle/>
          <a:p>
            <a:r>
              <a:rPr lang="en-US">
                <a:solidFill>
                  <a:schemeClr val="bg1"/>
                </a:solidFill>
              </a:rPr>
              <a:t>Binomial Queue with ranks from 0 to 3</a:t>
            </a:r>
          </a:p>
          <a:p>
            <a:r>
              <a:rPr lang="en-US">
                <a:solidFill>
                  <a:schemeClr val="bg1"/>
                </a:solidFill>
              </a:rPr>
              <a:t># of Elements</a:t>
            </a:r>
          </a:p>
        </p:txBody>
      </p:sp>
      <p:pic>
        <p:nvPicPr>
          <p:cNvPr id="5" name="Picture 4" descr="A diagram of a number of points&#10;&#10;Description automatically generated with medium confidence">
            <a:extLst>
              <a:ext uri="{FF2B5EF4-FFF2-40B4-BE49-F238E27FC236}">
                <a16:creationId xmlns:a16="http://schemas.microsoft.com/office/drawing/2014/main" id="{7AEC9285-344B-2B8D-D380-A1194EB5B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464" y="3924013"/>
            <a:ext cx="4920734" cy="1955992"/>
          </a:xfrm>
          <a:prstGeom prst="rect">
            <a:avLst/>
          </a:prstGeom>
          <a:effectLst/>
        </p:spPr>
      </p:pic>
      <p:sp>
        <p:nvSpPr>
          <p:cNvPr id="4" name="TextBox 3">
            <a:extLst>
              <a:ext uri="{FF2B5EF4-FFF2-40B4-BE49-F238E27FC236}">
                <a16:creationId xmlns:a16="http://schemas.microsoft.com/office/drawing/2014/main" id="{0970FDE1-9310-9A00-A2EA-F1661F47F20D}"/>
              </a:ext>
            </a:extLst>
          </p:cNvPr>
          <p:cNvSpPr txBox="1"/>
          <p:nvPr/>
        </p:nvSpPr>
        <p:spPr>
          <a:xfrm>
            <a:off x="4833667" y="6184336"/>
            <a:ext cx="344966" cy="246221"/>
          </a:xfrm>
          <a:prstGeom prst="rect">
            <a:avLst/>
          </a:prstGeom>
          <a:noFill/>
        </p:spPr>
        <p:txBody>
          <a:bodyPr wrap="none" rtlCol="0">
            <a:spAutoFit/>
          </a:bodyPr>
          <a:lstStyle/>
          <a:p>
            <a:r>
              <a:rPr lang="en-US" sz="1000">
                <a:solidFill>
                  <a:schemeClr val="bg1"/>
                </a:solidFill>
              </a:rPr>
              <a:t>[2]</a:t>
            </a:r>
          </a:p>
        </p:txBody>
      </p:sp>
    </p:spTree>
    <p:extLst>
      <p:ext uri="{BB962C8B-B14F-4D97-AF65-F5344CB8AC3E}">
        <p14:creationId xmlns:p14="http://schemas.microsoft.com/office/powerpoint/2010/main" val="204639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0206-9DE6-B3FA-25E2-D8BBBAF09D54}"/>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sz="4800"/>
              <a:t>Building Binomial Queues</a:t>
            </a:r>
          </a:p>
        </p:txBody>
      </p:sp>
      <p:sp>
        <p:nvSpPr>
          <p:cNvPr id="3093" name="Freeform 7">
            <a:extLst>
              <a:ext uri="{FF2B5EF4-FFF2-40B4-BE49-F238E27FC236}">
                <a16:creationId xmlns:a16="http://schemas.microsoft.com/office/drawing/2014/main" id="{A89F1728-E5A8-4BD0-B9CA-EEF2932E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95" name="Rectangle 3094">
            <a:extLst>
              <a:ext uri="{FF2B5EF4-FFF2-40B4-BE49-F238E27FC236}">
                <a16:creationId xmlns:a16="http://schemas.microsoft.com/office/drawing/2014/main" id="{BB9D57DE-38E5-4D79-A639-6C94A39EF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Freeform 5">
            <a:extLst>
              <a:ext uri="{FF2B5EF4-FFF2-40B4-BE49-F238E27FC236}">
                <a16:creationId xmlns:a16="http://schemas.microsoft.com/office/drawing/2014/main" id="{60C18FE5-FC12-4EB1-8FE4-487733A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099" name="Rectangle 3098">
            <a:extLst>
              <a:ext uri="{FF2B5EF4-FFF2-40B4-BE49-F238E27FC236}">
                <a16:creationId xmlns:a16="http://schemas.microsoft.com/office/drawing/2014/main" id="{D169092A-AB26-44D5-B7AB-FCEF25A5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78EB705F-909C-8761-9506-EE9101C26B20}"/>
              </a:ext>
            </a:extLst>
          </p:cNvPr>
          <p:cNvSpPr>
            <a:spLocks noGrp="1"/>
          </p:cNvSpPr>
          <p:nvPr>
            <p:ph idx="1"/>
          </p:nvPr>
        </p:nvSpPr>
        <p:spPr>
          <a:xfrm>
            <a:off x="5048452" y="1410459"/>
            <a:ext cx="6495847" cy="1885146"/>
          </a:xfrm>
        </p:spPr>
        <p:txBody>
          <a:bodyPr vert="horz" lIns="91440" tIns="45720" rIns="91440" bIns="45720" rtlCol="0">
            <a:normAutofit/>
          </a:bodyPr>
          <a:lstStyle/>
          <a:p>
            <a:pPr marL="342900" indent="-342900">
              <a:lnSpc>
                <a:spcPct val="90000"/>
              </a:lnSpc>
              <a:defRPr/>
            </a:pPr>
            <a:r>
              <a:rPr lang="en-US" sz="1700">
                <a:solidFill>
                  <a:schemeClr val="bg1"/>
                </a:solidFill>
                <a:effectLst/>
              </a:rPr>
              <a:t>A binomial queue consisting of six elements with two binomial trees </a:t>
            </a:r>
            <a:r>
              <a:rPr kumimoji="0" lang="en-US" altLang="en-US" sz="1700" u="none" strike="noStrike" cap="none" spc="0" normalizeH="0" baseline="0" noProof="0">
                <a:ln>
                  <a:noFill/>
                </a:ln>
                <a:solidFill>
                  <a:schemeClr val="bg1"/>
                </a:solidFill>
                <a:effectLst/>
                <a:uLnTx/>
                <a:uFillTx/>
              </a:rPr>
              <a:t> B</a:t>
            </a:r>
            <a:r>
              <a:rPr lang="en-US" altLang="en-US" sz="1700">
                <a:solidFill>
                  <a:schemeClr val="bg1"/>
                </a:solidFill>
              </a:rPr>
              <a:t>1</a:t>
            </a:r>
            <a:r>
              <a:rPr kumimoji="0" lang="en-US" altLang="en-US" sz="1700" u="none" strike="noStrike" cap="none" spc="0" normalizeH="0" baseline="0" noProof="0">
                <a:ln>
                  <a:noFill/>
                </a:ln>
                <a:solidFill>
                  <a:schemeClr val="bg1"/>
                </a:solidFill>
                <a:effectLst/>
                <a:uLnTx/>
                <a:uFillTx/>
              </a:rPr>
              <a:t> </a:t>
            </a:r>
            <a:r>
              <a:rPr lang="en-US" sz="1700">
                <a:solidFill>
                  <a:schemeClr val="bg1"/>
                </a:solidFill>
                <a:effectLst/>
              </a:rPr>
              <a:t> and </a:t>
            </a:r>
            <a:r>
              <a:rPr kumimoji="0" lang="en-US" altLang="en-US" sz="1700" u="none" strike="noStrike" cap="none" normalizeH="0" baseline="0">
                <a:ln>
                  <a:noFill/>
                </a:ln>
                <a:solidFill>
                  <a:schemeClr val="bg1"/>
                </a:solidFill>
                <a:effectLst/>
              </a:rPr>
              <a:t>B2</a:t>
            </a:r>
            <a:endParaRPr lang="en-US" sz="1700">
              <a:solidFill>
                <a:schemeClr val="bg1"/>
              </a:solidFill>
            </a:endParaRPr>
          </a:p>
          <a:p>
            <a:pPr marL="342900" marR="0" lvl="0" indent="-342900" fontAlgn="auto">
              <a:lnSpc>
                <a:spcPct val="90000"/>
              </a:lnSpc>
              <a:tabLst/>
              <a:defRPr/>
            </a:pPr>
            <a:r>
              <a:rPr kumimoji="0" lang="en-US" sz="1700" u="none" strike="noStrike" cap="none" spc="0" normalizeH="0" baseline="0" noProof="0">
                <a:ln>
                  <a:noFill/>
                </a:ln>
                <a:solidFill>
                  <a:schemeClr val="bg1"/>
                </a:solidFill>
                <a:effectLst/>
                <a:uLnTx/>
                <a:uFillTx/>
              </a:rPr>
              <a:t>Elements: A set of binomial trees.</a:t>
            </a:r>
          </a:p>
          <a:p>
            <a:pPr marL="342900" marR="0" lvl="0" indent="-342900" fontAlgn="auto">
              <a:lnSpc>
                <a:spcPct val="90000"/>
              </a:lnSpc>
              <a:tabLst/>
              <a:defRPr/>
            </a:pPr>
            <a:r>
              <a:rPr kumimoji="0" lang="en-US" sz="1700" u="none" strike="noStrike" cap="none" spc="0" normalizeH="0" baseline="0" noProof="0">
                <a:ln>
                  <a:noFill/>
                </a:ln>
                <a:solidFill>
                  <a:schemeClr val="bg1"/>
                </a:solidFill>
                <a:effectLst/>
                <a:uLnTx/>
                <a:uFillTx/>
              </a:rPr>
              <a:t>Ordering: Ordered by the height of the trees.</a:t>
            </a:r>
          </a:p>
          <a:p>
            <a:pPr marL="342900" marR="0" lvl="0" indent="-342900" fontAlgn="auto">
              <a:lnSpc>
                <a:spcPct val="90000"/>
              </a:lnSpc>
              <a:tabLst/>
              <a:defRPr/>
            </a:pPr>
            <a:r>
              <a:rPr kumimoji="0" lang="en-US" sz="1700" u="none" strike="noStrike" cap="none" spc="0" normalizeH="0" baseline="0" noProof="0">
                <a:ln>
                  <a:noFill/>
                </a:ln>
                <a:solidFill>
                  <a:schemeClr val="bg1"/>
                </a:solidFill>
                <a:effectLst/>
                <a:uLnTx/>
                <a:uFillTx/>
              </a:rPr>
              <a:t>Operations: Union, Insertion, Extraction of the Minimum.</a:t>
            </a:r>
          </a:p>
          <a:p>
            <a:pPr marL="342900" marR="0" lvl="0" indent="-342900" fontAlgn="auto">
              <a:lnSpc>
                <a:spcPct val="90000"/>
              </a:lnSpc>
              <a:tabLst/>
              <a:defRPr/>
            </a:pPr>
            <a:endParaRPr kumimoji="0" lang="en-US" sz="1700" u="none" strike="noStrike" cap="none" spc="0" normalizeH="0" baseline="0" noProof="0">
              <a:ln>
                <a:noFill/>
              </a:ln>
              <a:solidFill>
                <a:schemeClr val="bg1"/>
              </a:solidFill>
              <a:effectLst/>
              <a:uLnTx/>
              <a:uFillTx/>
            </a:endParaRPr>
          </a:p>
          <a:p>
            <a:pPr>
              <a:lnSpc>
                <a:spcPct val="90000"/>
              </a:lnSpc>
            </a:pPr>
            <a:endParaRPr lang="en-US" sz="1700">
              <a:solidFill>
                <a:schemeClr val="bg1"/>
              </a:solidFill>
            </a:endParaRPr>
          </a:p>
        </p:txBody>
      </p:sp>
      <p:pic>
        <p:nvPicPr>
          <p:cNvPr id="2050" name="Picture 2" descr="An Introduction to Binomial Heaps: Merge Better | Charlie Marsh">
            <a:extLst>
              <a:ext uri="{FF2B5EF4-FFF2-40B4-BE49-F238E27FC236}">
                <a16:creationId xmlns:a16="http://schemas.microsoft.com/office/drawing/2014/main" id="{2D2A225C-358D-1061-6A39-358F7ACE7E6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48452" y="3562395"/>
            <a:ext cx="6495847" cy="19535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DB6383-4B8F-5629-3278-87A617E1A86A}"/>
              </a:ext>
            </a:extLst>
          </p:cNvPr>
          <p:cNvSpPr txBox="1"/>
          <p:nvPr/>
        </p:nvSpPr>
        <p:spPr>
          <a:xfrm>
            <a:off x="4703486" y="6063846"/>
            <a:ext cx="344966" cy="246221"/>
          </a:xfrm>
          <a:prstGeom prst="rect">
            <a:avLst/>
          </a:prstGeom>
          <a:noFill/>
        </p:spPr>
        <p:txBody>
          <a:bodyPr wrap="none" rtlCol="0">
            <a:spAutoFit/>
          </a:bodyPr>
          <a:lstStyle/>
          <a:p>
            <a:r>
              <a:rPr lang="en-US" sz="1000">
                <a:solidFill>
                  <a:schemeClr val="bg1"/>
                </a:solidFill>
              </a:rPr>
              <a:t>[3]</a:t>
            </a:r>
          </a:p>
        </p:txBody>
      </p:sp>
    </p:spTree>
    <p:extLst>
      <p:ext uri="{BB962C8B-B14F-4D97-AF65-F5344CB8AC3E}">
        <p14:creationId xmlns:p14="http://schemas.microsoft.com/office/powerpoint/2010/main" val="239082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3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a:xfrm>
            <a:off x="648930" y="629267"/>
            <a:ext cx="9252154" cy="1016654"/>
          </a:xfrm>
        </p:spPr>
        <p:txBody>
          <a:bodyPr>
            <a:normAutofit/>
          </a:bodyPr>
          <a:lstStyle/>
          <a:p>
            <a:r>
              <a:rPr lang="en-US"/>
              <a:t>Merging Binomial Queues</a:t>
            </a:r>
          </a:p>
        </p:txBody>
      </p:sp>
      <p:sp>
        <p:nvSpPr>
          <p:cNvPr id="1033" name="Rectangle 103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a:xfrm>
            <a:off x="520637" y="2552495"/>
            <a:ext cx="5122606" cy="3658689"/>
          </a:xfrm>
        </p:spPr>
        <p:txBody>
          <a:bodyPr>
            <a:normAutofit/>
          </a:bodyPr>
          <a:lstStyle/>
          <a:p>
            <a:pPr>
              <a:lnSpc>
                <a:spcPct val="90000"/>
              </a:lnSpc>
            </a:pPr>
            <a:r>
              <a:rPr lang="en-US">
                <a:solidFill>
                  <a:schemeClr val="bg1"/>
                </a:solidFill>
              </a:rPr>
              <a:t>Union Operation: Combining two binomial queues.</a:t>
            </a:r>
          </a:p>
          <a:p>
            <a:pPr>
              <a:lnSpc>
                <a:spcPct val="90000"/>
              </a:lnSpc>
            </a:pPr>
            <a:r>
              <a:rPr lang="en-US">
                <a:solidFill>
                  <a:schemeClr val="bg1"/>
                </a:solidFill>
              </a:rPr>
              <a:t>Steps:</a:t>
            </a:r>
          </a:p>
          <a:p>
            <a:pPr lvl="1">
              <a:lnSpc>
                <a:spcPct val="90000"/>
              </a:lnSpc>
            </a:pPr>
            <a:r>
              <a:rPr lang="en-US">
                <a:solidFill>
                  <a:schemeClr val="bg1"/>
                </a:solidFill>
              </a:rPr>
              <a:t>1. Merge binomial trees of the same order.</a:t>
            </a:r>
          </a:p>
          <a:p>
            <a:pPr lvl="1">
              <a:lnSpc>
                <a:spcPct val="90000"/>
              </a:lnSpc>
            </a:pPr>
            <a:r>
              <a:rPr lang="en-US">
                <a:solidFill>
                  <a:schemeClr val="bg1"/>
                </a:solidFill>
              </a:rPr>
              <a:t>2. Carry over any "extra" tree.</a:t>
            </a:r>
          </a:p>
          <a:p>
            <a:pPr lvl="1">
              <a:lnSpc>
                <a:spcPct val="90000"/>
              </a:lnSpc>
            </a:pPr>
            <a:r>
              <a:rPr lang="en-US">
                <a:solidFill>
                  <a:schemeClr val="bg1"/>
                </a:solidFill>
              </a:rPr>
              <a:t>3. Repeat until there is no carry.</a:t>
            </a:r>
          </a:p>
          <a:p>
            <a:pPr lvl="1">
              <a:lnSpc>
                <a:spcPct val="90000"/>
              </a:lnSpc>
            </a:pPr>
            <a:endParaRPr lang="en-US">
              <a:solidFill>
                <a:schemeClr val="bg1"/>
              </a:solidFill>
            </a:endParaRPr>
          </a:p>
          <a:p>
            <a:pPr marL="457200" lvl="1" indent="0">
              <a:lnSpc>
                <a:spcPct val="90000"/>
              </a:lnSpc>
              <a:buNone/>
            </a:pPr>
            <a:br>
              <a:rPr lang="en-US">
                <a:solidFill>
                  <a:schemeClr val="bg1"/>
                </a:solidFill>
              </a:rPr>
            </a:br>
            <a:endParaRPr lang="en-US">
              <a:solidFill>
                <a:schemeClr val="bg1"/>
              </a:solidFill>
            </a:endParaRPr>
          </a:p>
        </p:txBody>
      </p:sp>
      <p:pic>
        <p:nvPicPr>
          <p:cNvPr id="1026" name="Picture 2" descr="Binomial Heaps | TUMGAD">
            <a:extLst>
              <a:ext uri="{FF2B5EF4-FFF2-40B4-BE49-F238E27FC236}">
                <a16:creationId xmlns:a16="http://schemas.microsoft.com/office/drawing/2014/main" id="{97B9C627-48AE-DD6B-0411-C1AB575C39D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1916" y="3111787"/>
            <a:ext cx="5451627" cy="253500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DC1396-1745-97D6-FB19-09036A60A075}"/>
              </a:ext>
            </a:extLst>
          </p:cNvPr>
          <p:cNvSpPr txBox="1"/>
          <p:nvPr/>
        </p:nvSpPr>
        <p:spPr>
          <a:xfrm>
            <a:off x="11068334" y="6318913"/>
            <a:ext cx="344966" cy="246221"/>
          </a:xfrm>
          <a:prstGeom prst="rect">
            <a:avLst/>
          </a:prstGeom>
          <a:noFill/>
        </p:spPr>
        <p:txBody>
          <a:bodyPr wrap="none" rtlCol="0">
            <a:spAutoFit/>
          </a:bodyPr>
          <a:lstStyle/>
          <a:p>
            <a:r>
              <a:rPr lang="en-US" sz="1000">
                <a:solidFill>
                  <a:schemeClr val="bg1"/>
                </a:solidFill>
              </a:rPr>
              <a:t>[3]</a:t>
            </a:r>
          </a:p>
        </p:txBody>
      </p:sp>
    </p:spTree>
    <p:extLst>
      <p:ext uri="{BB962C8B-B14F-4D97-AF65-F5344CB8AC3E}">
        <p14:creationId xmlns:p14="http://schemas.microsoft.com/office/powerpoint/2010/main" val="3549340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{F7365DCF-C1A8-7D4A-AF81-EA79D7EC34A6}tf10001062</Template>
  <TotalTime>1</TotalTime>
  <Words>2154</Words>
  <Application>Microsoft Macintosh PowerPoint</Application>
  <PresentationFormat>Widescreen</PresentationFormat>
  <Paragraphs>427</Paragraphs>
  <Slides>28</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Arial,Sans-Serif</vt:lpstr>
      <vt:lpstr>Calibri</vt:lpstr>
      <vt:lpstr>Century Gothic</vt:lpstr>
      <vt:lpstr>Helvetica</vt:lpstr>
      <vt:lpstr>Söhne</vt:lpstr>
      <vt:lpstr>Times New Roman</vt:lpstr>
      <vt:lpstr>Wingdings</vt:lpstr>
      <vt:lpstr>Wingdings 3</vt:lpstr>
      <vt:lpstr>Ion</vt:lpstr>
      <vt:lpstr>Binomial Queues </vt:lpstr>
      <vt:lpstr>CSUN Shuttle Prioritizations</vt:lpstr>
      <vt:lpstr>What are Binomial Queues?</vt:lpstr>
      <vt:lpstr>Understanding Binomial Trees </vt:lpstr>
      <vt:lpstr>Intro to Binomial Heaps </vt:lpstr>
      <vt:lpstr>Binomial Queues</vt:lpstr>
      <vt:lpstr>Binomial Queues</vt:lpstr>
      <vt:lpstr>Building Binomial Queues</vt:lpstr>
      <vt:lpstr>Merging Binomial Queues</vt:lpstr>
      <vt:lpstr>Adding Elements to Binomial Queue </vt:lpstr>
      <vt:lpstr>Removing the Minimum Element </vt:lpstr>
      <vt:lpstr>Applications </vt:lpstr>
      <vt:lpstr>Dataset:</vt:lpstr>
      <vt:lpstr>PowerPoint Presentation</vt:lpstr>
      <vt:lpstr>Shuttle Stops</vt:lpstr>
      <vt:lpstr>Methodologies/algorithms:</vt:lpstr>
      <vt:lpstr>Pseudocode</vt:lpstr>
      <vt:lpstr>Results of Shuttle Scheduling Algorithm</vt:lpstr>
      <vt:lpstr>Example Results of Binomial Queue</vt:lpstr>
      <vt:lpstr>Example Results of BST </vt:lpstr>
      <vt:lpstr>Result Comparison</vt:lpstr>
      <vt:lpstr>5. Contributions: </vt:lpstr>
      <vt:lpstr>Tech Used  </vt:lpstr>
      <vt:lpstr>Time Complexity for Operations </vt:lpstr>
      <vt:lpstr>Big O Notation </vt:lpstr>
      <vt:lpstr>Limitation of our project</vt:lpstr>
      <vt:lpstr>Future Project Optimization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Title</dc:title>
  <dc:creator>Hsu, Wen Chin</dc:creator>
  <cp:lastModifiedBy>Negrete , Manuel  G</cp:lastModifiedBy>
  <cp:revision>7</cp:revision>
  <dcterms:created xsi:type="dcterms:W3CDTF">2022-01-18T03:30:36Z</dcterms:created>
  <dcterms:modified xsi:type="dcterms:W3CDTF">2023-12-11T04:12:23Z</dcterms:modified>
</cp:coreProperties>
</file>